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Playfair Display"/>
      <p:regular r:id="rId38"/>
      <p:bold r:id="rId39"/>
      <p:italic r:id="rId40"/>
      <p:boldItalic r:id="rId41"/>
    </p:embeddedFont>
    <p:embeddedFont>
      <p:font typeface="La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layfairDisplay-italic.fntdata"/><Relationship Id="rId20" Type="http://schemas.openxmlformats.org/officeDocument/2006/relationships/slide" Target="slides/slide15.xml"/><Relationship Id="rId42" Type="http://schemas.openxmlformats.org/officeDocument/2006/relationships/font" Target="fonts/Lato-regular.fntdata"/><Relationship Id="rId41" Type="http://schemas.openxmlformats.org/officeDocument/2006/relationships/font" Target="fonts/PlayfairDisplay-boldItalic.fntdata"/><Relationship Id="rId22" Type="http://schemas.openxmlformats.org/officeDocument/2006/relationships/slide" Target="slides/slide17.xml"/><Relationship Id="rId44" Type="http://schemas.openxmlformats.org/officeDocument/2006/relationships/font" Target="fonts/Lato-italic.fntdata"/><Relationship Id="rId21" Type="http://schemas.openxmlformats.org/officeDocument/2006/relationships/slide" Target="slides/slide16.xml"/><Relationship Id="rId43" Type="http://schemas.openxmlformats.org/officeDocument/2006/relationships/font" Target="fonts/Lat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PlayfairDisplay-bold.fntdata"/><Relationship Id="rId16" Type="http://schemas.openxmlformats.org/officeDocument/2006/relationships/slide" Target="slides/slide11.xml"/><Relationship Id="rId38" Type="http://schemas.openxmlformats.org/officeDocument/2006/relationships/font" Target="fonts/PlayfairDisplay-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1d0162f4f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1d0162f4f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11d0162f4f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11d0162f4f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11d0162f4f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11d0162f4f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11d0162f4f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11d0162f4f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11d0162f4f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11d0162f4f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11d0162f4f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11d0162f4f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11d0162f4f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11d0162f4f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57fabeae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e57fabeae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57fabeae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57fabeae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11d0162f4f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11d0162f4f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11d0162f4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11d0162f4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57fabeae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e57fabeae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11d0162f4f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11d0162f4f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11d0162f4f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11d0162f4f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11d0162f4f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11d0162f4f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11d0162f4f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11d0162f4f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11d0162f4f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11d0162f4f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11d0162f4f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11d0162f4f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11d0162f4f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11d0162f4f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11d0162f4f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11d0162f4f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11d0162f4f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11d0162f4f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11d0162f4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11d0162f4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11d0162f4f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11d0162f4f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11d0162f4f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11d0162f4f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11d0162f4f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11d0162f4f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11d0162f4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11d0162f4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11d0162f4f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11d0162f4f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11d0162f4f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11d0162f4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11d0162f4f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11d0162f4f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11d0162f4f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11d0162f4f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11d0162f4f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11d0162f4f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p:nvPr>
            <p:ph idx="1" type="body"/>
          </p:nvPr>
        </p:nvSpPr>
        <p:spPr>
          <a:xfrm>
            <a:off x="311700" y="29194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509550" y="1423875"/>
            <a:ext cx="8124900" cy="17982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7" name="Google Shape;17;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391350"/>
            <a:ext cx="8520600" cy="626100"/>
          </a:xfrm>
          <a:prstGeom prst="rect">
            <a:avLst/>
          </a:prstGeom>
        </p:spPr>
        <p:txBody>
          <a:bodyPr anchorCtr="0" anchor="t"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91378"/>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7" name="Google Shape;37;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9"/>
          <p:cNvSpPr txBox="1"/>
          <p:nvPr>
            <p:ph type="title"/>
          </p:nvPr>
        </p:nvSpPr>
        <p:spPr>
          <a:xfrm>
            <a:off x="265500" y="1107950"/>
            <a:ext cx="4045200" cy="168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patient.info/cancer/cancer/radiotherapy"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3096250" y="1627200"/>
            <a:ext cx="2951400" cy="15843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Breast and Prostate Cancer</a:t>
            </a:r>
            <a:endParaRPr/>
          </a:p>
        </p:txBody>
      </p:sp>
      <p:sp>
        <p:nvSpPr>
          <p:cNvPr id="60" name="Google Shape;60;p13"/>
          <p:cNvSpPr txBox="1"/>
          <p:nvPr>
            <p:ph idx="1" type="subTitle"/>
          </p:nvPr>
        </p:nvSpPr>
        <p:spPr>
          <a:xfrm>
            <a:off x="3096363" y="3266930"/>
            <a:ext cx="2951400" cy="701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By Dr Justin Copitch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Prostate </a:t>
            </a:r>
            <a:r>
              <a:rPr lang="en"/>
              <a:t>cancer rates and survival over time</a:t>
            </a:r>
            <a:endParaRPr/>
          </a:p>
        </p:txBody>
      </p:sp>
      <p:sp>
        <p:nvSpPr>
          <p:cNvPr id="120" name="Google Shape;12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1" name="Google Shape;121;p22"/>
          <p:cNvPicPr preferRelativeResize="0"/>
          <p:nvPr/>
        </p:nvPicPr>
        <p:blipFill>
          <a:blip r:embed="rId3">
            <a:alphaModFix/>
          </a:blip>
          <a:stretch>
            <a:fillRect/>
          </a:stretch>
        </p:blipFill>
        <p:spPr>
          <a:xfrm>
            <a:off x="-3" y="1311325"/>
            <a:ext cx="6157775" cy="3722300"/>
          </a:xfrm>
          <a:prstGeom prst="rect">
            <a:avLst/>
          </a:prstGeom>
          <a:noFill/>
          <a:ln>
            <a:noFill/>
          </a:ln>
        </p:spPr>
      </p:pic>
      <p:pic>
        <p:nvPicPr>
          <p:cNvPr id="122" name="Google Shape;122;p22"/>
          <p:cNvPicPr preferRelativeResize="0"/>
          <p:nvPr/>
        </p:nvPicPr>
        <p:blipFill>
          <a:blip r:embed="rId4">
            <a:alphaModFix/>
          </a:blip>
          <a:stretch>
            <a:fillRect/>
          </a:stretch>
        </p:blipFill>
        <p:spPr>
          <a:xfrm>
            <a:off x="87425" y="1165082"/>
            <a:ext cx="6070349" cy="3902367"/>
          </a:xfrm>
          <a:prstGeom prst="rect">
            <a:avLst/>
          </a:prstGeom>
          <a:noFill/>
          <a:ln>
            <a:noFill/>
          </a:ln>
        </p:spPr>
      </p:pic>
      <p:pic>
        <p:nvPicPr>
          <p:cNvPr id="123" name="Google Shape;123;p22"/>
          <p:cNvPicPr preferRelativeResize="0"/>
          <p:nvPr/>
        </p:nvPicPr>
        <p:blipFill>
          <a:blip r:embed="rId5">
            <a:alphaModFix/>
          </a:blip>
          <a:stretch>
            <a:fillRect/>
          </a:stretch>
        </p:blipFill>
        <p:spPr>
          <a:xfrm>
            <a:off x="6355313" y="1311313"/>
            <a:ext cx="2257425" cy="3381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Breast Cancer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Risk Factors</a:t>
            </a:r>
            <a:endParaRPr/>
          </a:p>
        </p:txBody>
      </p:sp>
      <p:sp>
        <p:nvSpPr>
          <p:cNvPr id="134" name="Google Shape;13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23850" lvl="0" marL="457200" rtl="0" algn="l">
              <a:lnSpc>
                <a:spcPct val="100000"/>
              </a:lnSpc>
              <a:spcBef>
                <a:spcPts val="0"/>
              </a:spcBef>
              <a:spcAft>
                <a:spcPts val="0"/>
              </a:spcAft>
              <a:buClr>
                <a:srgbClr val="000000"/>
              </a:buClr>
              <a:buSzPts val="1500"/>
              <a:buFont typeface="Lato"/>
              <a:buChar char="●"/>
            </a:pPr>
            <a:r>
              <a:rPr b="1" lang="en" sz="1500"/>
              <a:t>Previous history</a:t>
            </a:r>
            <a:r>
              <a:rPr lang="en" sz="1500"/>
              <a:t> of breast cancer.</a:t>
            </a:r>
            <a:endParaRPr sz="1500"/>
          </a:p>
          <a:p>
            <a:pPr indent="-323850" lvl="0" marL="457200" rtl="0" algn="l">
              <a:lnSpc>
                <a:spcPct val="100000"/>
              </a:lnSpc>
              <a:spcBef>
                <a:spcPts val="0"/>
              </a:spcBef>
              <a:spcAft>
                <a:spcPts val="0"/>
              </a:spcAft>
              <a:buClr>
                <a:srgbClr val="000000"/>
              </a:buClr>
              <a:buSzPts val="1500"/>
              <a:buFont typeface="Lato"/>
              <a:buChar char="●"/>
            </a:pPr>
            <a:r>
              <a:t/>
            </a:r>
            <a:endParaRPr sz="1500"/>
          </a:p>
          <a:p>
            <a:pPr indent="-323850" lvl="0" marL="457200" rtl="0" algn="l">
              <a:lnSpc>
                <a:spcPct val="100000"/>
              </a:lnSpc>
              <a:spcBef>
                <a:spcPts val="0"/>
              </a:spcBef>
              <a:spcAft>
                <a:spcPts val="0"/>
              </a:spcAft>
              <a:buClr>
                <a:srgbClr val="000000"/>
              </a:buClr>
              <a:buSzPts val="1500"/>
              <a:buFont typeface="Lato"/>
              <a:buChar char="●"/>
            </a:pPr>
            <a:r>
              <a:rPr b="1" lang="en" sz="1500"/>
              <a:t>Family history</a:t>
            </a:r>
            <a:r>
              <a:rPr lang="en" sz="1500"/>
              <a:t> of breast cancer in a first-degree relative. Between 6% and 19% of women will have a family history but this may be due to chance, shared environmental or lifestyle risk factors, or increased genetic susceptibility.</a:t>
            </a:r>
            <a:endParaRPr sz="1500"/>
          </a:p>
          <a:p>
            <a:pPr indent="-323850" lvl="0" marL="457200" rtl="0" algn="l">
              <a:spcBef>
                <a:spcPts val="0"/>
              </a:spcBef>
              <a:spcAft>
                <a:spcPts val="0"/>
              </a:spcAft>
              <a:buClr>
                <a:srgbClr val="32325D"/>
              </a:buClr>
              <a:buSzPts val="1500"/>
              <a:buFont typeface="Lato"/>
              <a:buChar char="●"/>
            </a:pPr>
            <a:r>
              <a:rPr b="1" lang="en" sz="1500">
                <a:solidFill>
                  <a:srgbClr val="32325D"/>
                </a:solidFill>
              </a:rPr>
              <a:t>No Children</a:t>
            </a:r>
            <a:r>
              <a:rPr lang="en" sz="1500">
                <a:solidFill>
                  <a:srgbClr val="32325D"/>
                </a:solidFill>
              </a:rPr>
              <a:t>, or having a </a:t>
            </a:r>
            <a:r>
              <a:rPr b="1" lang="en" sz="1500">
                <a:solidFill>
                  <a:srgbClr val="32325D"/>
                </a:solidFill>
              </a:rPr>
              <a:t>first child after the age of 30 years.</a:t>
            </a:r>
            <a:endParaRPr b="1" sz="1500">
              <a:solidFill>
                <a:srgbClr val="32325D"/>
              </a:solidFill>
            </a:endParaRPr>
          </a:p>
          <a:p>
            <a:pPr indent="-323850" lvl="0" marL="457200" rtl="0" algn="l">
              <a:spcBef>
                <a:spcPts val="0"/>
              </a:spcBef>
              <a:spcAft>
                <a:spcPts val="0"/>
              </a:spcAft>
              <a:buClr>
                <a:srgbClr val="32325D"/>
              </a:buClr>
              <a:buSzPts val="1500"/>
              <a:buFont typeface="Lato"/>
              <a:buChar char="●"/>
            </a:pPr>
            <a:r>
              <a:rPr b="1" lang="en" sz="1500">
                <a:solidFill>
                  <a:srgbClr val="32325D"/>
                </a:solidFill>
              </a:rPr>
              <a:t>Not breastfeeding</a:t>
            </a:r>
            <a:endParaRPr b="1" sz="1500">
              <a:solidFill>
                <a:srgbClr val="32325D"/>
              </a:solidFill>
            </a:endParaRPr>
          </a:p>
          <a:p>
            <a:pPr indent="-323850" lvl="0" marL="457200" rtl="0" algn="l">
              <a:spcBef>
                <a:spcPts val="0"/>
              </a:spcBef>
              <a:spcAft>
                <a:spcPts val="0"/>
              </a:spcAft>
              <a:buClr>
                <a:srgbClr val="32325D"/>
              </a:buClr>
              <a:buSzPts val="1500"/>
              <a:buFont typeface="Lato"/>
              <a:buChar char="●"/>
            </a:pPr>
            <a:r>
              <a:rPr b="1" lang="en" sz="1500">
                <a:solidFill>
                  <a:srgbClr val="32325D"/>
                </a:solidFill>
              </a:rPr>
              <a:t>Early periods</a:t>
            </a:r>
            <a:r>
              <a:rPr lang="en" sz="1500">
                <a:solidFill>
                  <a:srgbClr val="32325D"/>
                </a:solidFill>
              </a:rPr>
              <a:t> or </a:t>
            </a:r>
            <a:r>
              <a:rPr b="1" lang="en" sz="1500">
                <a:solidFill>
                  <a:srgbClr val="32325D"/>
                </a:solidFill>
              </a:rPr>
              <a:t>late menopause</a:t>
            </a:r>
            <a:endParaRPr b="1" sz="1500">
              <a:solidFill>
                <a:srgbClr val="32325D"/>
              </a:solidFill>
            </a:endParaRPr>
          </a:p>
          <a:p>
            <a:pPr indent="-323850" lvl="0" marL="457200" rtl="0" algn="l">
              <a:spcBef>
                <a:spcPts val="0"/>
              </a:spcBef>
              <a:spcAft>
                <a:spcPts val="0"/>
              </a:spcAft>
              <a:buClr>
                <a:srgbClr val="32325D"/>
              </a:buClr>
              <a:buSzPts val="1500"/>
              <a:buFont typeface="Lato"/>
              <a:buChar char="●"/>
            </a:pPr>
            <a:r>
              <a:rPr lang="en" sz="1500">
                <a:solidFill>
                  <a:srgbClr val="32325D"/>
                </a:solidFill>
              </a:rPr>
              <a:t>Radiation to the chest (even quite small doses).</a:t>
            </a:r>
            <a:endParaRPr sz="1500">
              <a:solidFill>
                <a:srgbClr val="32325D"/>
              </a:solidFill>
            </a:endParaRPr>
          </a:p>
          <a:p>
            <a:pPr indent="-323850" lvl="0" marL="457200" rtl="0" algn="l">
              <a:spcBef>
                <a:spcPts val="0"/>
              </a:spcBef>
              <a:spcAft>
                <a:spcPts val="0"/>
              </a:spcAft>
              <a:buClr>
                <a:srgbClr val="32325D"/>
              </a:buClr>
              <a:buSzPts val="1500"/>
              <a:buFont typeface="Lato"/>
              <a:buChar char="●"/>
            </a:pPr>
            <a:r>
              <a:rPr b="1" lang="en" sz="1500">
                <a:solidFill>
                  <a:srgbClr val="32325D"/>
                </a:solidFill>
              </a:rPr>
              <a:t>The Western-style diet</a:t>
            </a:r>
            <a:r>
              <a:rPr lang="en" sz="1500">
                <a:solidFill>
                  <a:srgbClr val="32325D"/>
                </a:solidFill>
              </a:rPr>
              <a:t>, obesity and the consumption of alcohol also contribute to the rising incidence of breast cancer.</a:t>
            </a:r>
            <a:endParaRPr sz="1500"/>
          </a:p>
          <a:p>
            <a:pPr indent="0" lvl="0" marL="0" rtl="0" algn="l">
              <a:spcBef>
                <a:spcPts val="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Risk Factors</a:t>
            </a:r>
            <a:endParaRPr/>
          </a:p>
        </p:txBody>
      </p:sp>
      <p:sp>
        <p:nvSpPr>
          <p:cNvPr id="140" name="Google Shape;140;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04800" lvl="0" marL="457200" rtl="0" algn="l">
              <a:spcBef>
                <a:spcPts val="2400"/>
              </a:spcBef>
              <a:spcAft>
                <a:spcPts val="0"/>
              </a:spcAft>
              <a:buSzPts val="1200"/>
              <a:buFont typeface="Arial"/>
              <a:buChar char="●"/>
            </a:pPr>
            <a:r>
              <a:rPr lang="en" sz="1200">
                <a:solidFill>
                  <a:srgbClr val="32325D"/>
                </a:solidFill>
                <a:latin typeface="Arial"/>
                <a:ea typeface="Arial"/>
                <a:cs typeface="Arial"/>
                <a:sym typeface="Arial"/>
              </a:rPr>
              <a:t>Hormone replacement therapy (HRT):</a:t>
            </a:r>
            <a:endParaRPr sz="1200" u="sng">
              <a:solidFill>
                <a:srgbClr val="4768FD"/>
              </a:solidFill>
              <a:latin typeface="Arial"/>
              <a:ea typeface="Arial"/>
              <a:cs typeface="Arial"/>
              <a:sym typeface="Arial"/>
            </a:endParaRPr>
          </a:p>
          <a:p>
            <a:pPr indent="-304800" lvl="1" marL="15240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HRT with oestrogen alone is associated with little or no change in the risk of breast cancer.</a:t>
            </a:r>
            <a:endParaRPr sz="1200">
              <a:solidFill>
                <a:srgbClr val="32325D"/>
              </a:solidFill>
              <a:latin typeface="Arial"/>
              <a:ea typeface="Arial"/>
              <a:cs typeface="Arial"/>
              <a:sym typeface="Arial"/>
            </a:endParaRPr>
          </a:p>
          <a:p>
            <a:pPr indent="-304800" lvl="1" marL="15240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HRT with oestrogen and progestogen can be associated with an increase in the risk of breast cancer.</a:t>
            </a:r>
            <a:endParaRPr sz="1200">
              <a:solidFill>
                <a:srgbClr val="32325D"/>
              </a:solidFill>
              <a:latin typeface="Arial"/>
              <a:ea typeface="Arial"/>
              <a:cs typeface="Arial"/>
              <a:sym typeface="Arial"/>
            </a:endParaRPr>
          </a:p>
          <a:p>
            <a:pPr indent="-304800" lvl="1" marL="15240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Any increase in the risk of breast cancer is related to treatment duration and reduces after stopping HRT.</a:t>
            </a:r>
            <a:endParaRPr sz="1200">
              <a:solidFill>
                <a:srgbClr val="32325D"/>
              </a:solidFill>
              <a:latin typeface="Arial"/>
              <a:ea typeface="Arial"/>
              <a:cs typeface="Arial"/>
              <a:sym typeface="Arial"/>
            </a:endParaRPr>
          </a:p>
          <a:p>
            <a:pPr indent="-304800" lvl="0" marL="4572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Combined oral contraception:</a:t>
            </a:r>
            <a:endParaRPr sz="1200" u="sng">
              <a:solidFill>
                <a:srgbClr val="4768FD"/>
              </a:solidFill>
              <a:latin typeface="Arial"/>
              <a:ea typeface="Arial"/>
              <a:cs typeface="Arial"/>
              <a:sym typeface="Arial"/>
            </a:endParaRPr>
          </a:p>
          <a:p>
            <a:pPr indent="-304800" lvl="1" marL="9144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There is a small increase in the risk of having breast cancer diagnosed in women taking the combined oral contraceptive pill.</a:t>
            </a:r>
            <a:endParaRPr sz="1200">
              <a:solidFill>
                <a:srgbClr val="32325D"/>
              </a:solidFill>
              <a:latin typeface="Arial"/>
              <a:ea typeface="Arial"/>
              <a:cs typeface="Arial"/>
              <a:sym typeface="Arial"/>
            </a:endParaRPr>
          </a:p>
          <a:p>
            <a:pPr indent="-304800" lvl="1" marL="9144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However, this relative risk may be due to an earlier diagnosis and the cancers are more likely to be localised to the breast.</a:t>
            </a:r>
            <a:endParaRPr sz="1200">
              <a:solidFill>
                <a:srgbClr val="32325D"/>
              </a:solidFill>
              <a:latin typeface="Arial"/>
              <a:ea typeface="Arial"/>
              <a:cs typeface="Arial"/>
              <a:sym typeface="Arial"/>
            </a:endParaRPr>
          </a:p>
          <a:p>
            <a:pPr indent="-304800" lvl="1" marL="9144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The most important factor for diagnosing breast cancer appears to be the age at which the contraceptive is stopped rather than the duration of use.</a:t>
            </a:r>
            <a:endParaRPr sz="1200">
              <a:solidFill>
                <a:srgbClr val="32325D"/>
              </a:solidFill>
              <a:latin typeface="Arial"/>
              <a:ea typeface="Arial"/>
              <a:cs typeface="Arial"/>
              <a:sym typeface="Arial"/>
            </a:endParaRPr>
          </a:p>
          <a:p>
            <a:pPr indent="-304800" lvl="1" marL="9144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Any increase in the rate of diagnosis diminishes gradually during the 10 years after stopping and disappears by 10 years.</a:t>
            </a:r>
            <a:endParaRPr sz="1200">
              <a:solidFill>
                <a:srgbClr val="32325D"/>
              </a:solidFill>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BRCA</a:t>
            </a:r>
            <a:endParaRPr/>
          </a:p>
        </p:txBody>
      </p:sp>
      <p:sp>
        <p:nvSpPr>
          <p:cNvPr id="146" name="Google Shape;14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26"/>
          <p:cNvPicPr preferRelativeResize="0"/>
          <p:nvPr/>
        </p:nvPicPr>
        <p:blipFill>
          <a:blip r:embed="rId3">
            <a:alphaModFix/>
          </a:blip>
          <a:stretch>
            <a:fillRect/>
          </a:stretch>
        </p:blipFill>
        <p:spPr>
          <a:xfrm>
            <a:off x="2143224" y="1152475"/>
            <a:ext cx="3354426" cy="412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BRCA</a:t>
            </a:r>
            <a:endParaRPr/>
          </a:p>
        </p:txBody>
      </p:sp>
      <p:sp>
        <p:nvSpPr>
          <p:cNvPr id="153" name="Google Shape;15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27"/>
          <p:cNvPicPr preferRelativeResize="0"/>
          <p:nvPr/>
        </p:nvPicPr>
        <p:blipFill>
          <a:blip r:embed="rId3">
            <a:alphaModFix/>
          </a:blip>
          <a:stretch>
            <a:fillRect/>
          </a:stretch>
        </p:blipFill>
        <p:spPr>
          <a:xfrm>
            <a:off x="1139928" y="1190625"/>
            <a:ext cx="5646650" cy="3521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Screening</a:t>
            </a:r>
            <a:endParaRPr/>
          </a:p>
        </p:txBody>
      </p:sp>
      <p:sp>
        <p:nvSpPr>
          <p:cNvPr id="160" name="Google Shape;16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04800" lvl="0" marL="762000" rtl="0" algn="l">
              <a:spcBef>
                <a:spcPts val="1200"/>
              </a:spcBef>
              <a:spcAft>
                <a:spcPts val="0"/>
              </a:spcAft>
              <a:buClr>
                <a:srgbClr val="32325D"/>
              </a:buClr>
              <a:buSzPts val="1200"/>
              <a:buFont typeface="Arial"/>
              <a:buChar char="●"/>
            </a:pPr>
            <a:r>
              <a:rPr lang="en" sz="1200">
                <a:solidFill>
                  <a:srgbClr val="32325D"/>
                </a:solidFill>
                <a:latin typeface="Arial"/>
                <a:ea typeface="Arial"/>
                <a:cs typeface="Arial"/>
                <a:sym typeface="Arial"/>
              </a:rPr>
              <a:t>Every 3 years</a:t>
            </a:r>
            <a:endParaRPr sz="1200">
              <a:solidFill>
                <a:srgbClr val="32325D"/>
              </a:solidFill>
              <a:latin typeface="Arial"/>
              <a:ea typeface="Arial"/>
              <a:cs typeface="Arial"/>
              <a:sym typeface="Arial"/>
            </a:endParaRPr>
          </a:p>
          <a:p>
            <a:pPr indent="-304800" lvl="0" marL="7620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Aged 50-70</a:t>
            </a:r>
            <a:endParaRPr sz="1200">
              <a:solidFill>
                <a:srgbClr val="32325D"/>
              </a:solidFill>
              <a:latin typeface="Arial"/>
              <a:ea typeface="Arial"/>
              <a:cs typeface="Arial"/>
              <a:sym typeface="Arial"/>
            </a:endParaRPr>
          </a:p>
          <a:p>
            <a:pPr indent="-304800" lvl="0" marL="7620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Can self refer after this age</a:t>
            </a:r>
            <a:endParaRPr sz="1200">
              <a:solidFill>
                <a:srgbClr val="32325D"/>
              </a:solidFill>
              <a:latin typeface="Arial"/>
              <a:ea typeface="Arial"/>
              <a:cs typeface="Arial"/>
              <a:sym typeface="Arial"/>
            </a:endParaRPr>
          </a:p>
          <a:p>
            <a:pPr indent="-304800" lvl="0" marL="7620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Breast screening uses mammography radiography to detect small changes in the breast before other symptoms or signs of breast cancer develop.</a:t>
            </a:r>
            <a:endParaRPr sz="1200">
              <a:solidFill>
                <a:srgbClr val="32325D"/>
              </a:solidFill>
              <a:latin typeface="Arial"/>
              <a:ea typeface="Arial"/>
              <a:cs typeface="Arial"/>
              <a:sym typeface="Arial"/>
            </a:endParaRPr>
          </a:p>
          <a:p>
            <a:pPr indent="-304800" lvl="0" marL="7620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If breast cancer is found at an early stage, there is an increased chance of breast-conserving surgery and a better prognosis for long-term survival.</a:t>
            </a:r>
            <a:endParaRPr sz="1200">
              <a:solidFill>
                <a:srgbClr val="32325D"/>
              </a:solidFill>
              <a:latin typeface="Arial"/>
              <a:ea typeface="Arial"/>
              <a:cs typeface="Arial"/>
              <a:sym typeface="Arial"/>
            </a:endParaRPr>
          </a:p>
          <a:p>
            <a:pPr indent="-304800" lvl="0" marL="762000" rtl="0" algn="l">
              <a:spcBef>
                <a:spcPts val="0"/>
              </a:spcBef>
              <a:spcAft>
                <a:spcPts val="0"/>
              </a:spcAft>
              <a:buClr>
                <a:srgbClr val="32325D"/>
              </a:buClr>
              <a:buSzPts val="1200"/>
              <a:buFont typeface="Arial"/>
              <a:buChar char="●"/>
            </a:pPr>
            <a:r>
              <a:rPr lang="en" sz="1200">
                <a:solidFill>
                  <a:srgbClr val="32325D"/>
                </a:solidFill>
                <a:latin typeface="Arial"/>
                <a:ea typeface="Arial"/>
                <a:cs typeface="Arial"/>
                <a:sym typeface="Arial"/>
              </a:rPr>
              <a:t>Invitations for routine mammography screening are sent out to women aged 50–70 years (from the age of 50 years up to their 71st birthday) in England, Northern Ireland, Scotland, and Wales.</a:t>
            </a:r>
            <a:endParaRPr sz="1200">
              <a:solidFill>
                <a:srgbClr val="32325D"/>
              </a:solidFill>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Symptoms</a:t>
            </a:r>
            <a:endParaRPr/>
          </a:p>
        </p:txBody>
      </p:sp>
      <p:pic>
        <p:nvPicPr>
          <p:cNvPr id="166" name="Google Shape;166;p29"/>
          <p:cNvPicPr preferRelativeResize="0"/>
          <p:nvPr/>
        </p:nvPicPr>
        <p:blipFill>
          <a:blip r:embed="rId3">
            <a:alphaModFix/>
          </a:blip>
          <a:stretch>
            <a:fillRect/>
          </a:stretch>
        </p:blipFill>
        <p:spPr>
          <a:xfrm>
            <a:off x="2839375" y="788200"/>
            <a:ext cx="3889126" cy="38891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Treatment</a:t>
            </a:r>
            <a:endParaRPr/>
          </a:p>
        </p:txBody>
      </p:sp>
      <p:sp>
        <p:nvSpPr>
          <p:cNvPr id="172" name="Google Shape;172;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Surgery</a:t>
            </a:r>
            <a:endParaRPr/>
          </a:p>
          <a:p>
            <a:pPr indent="0" lvl="0" marL="0" rtl="0" algn="l">
              <a:spcBef>
                <a:spcPts val="1200"/>
              </a:spcBef>
              <a:spcAft>
                <a:spcPts val="0"/>
              </a:spcAft>
              <a:buNone/>
            </a:pPr>
            <a:r>
              <a:rPr lang="en"/>
              <a:t>Radiotherapy</a:t>
            </a:r>
            <a:endParaRPr/>
          </a:p>
          <a:p>
            <a:pPr indent="0" lvl="0" marL="0" rtl="0" algn="l">
              <a:spcBef>
                <a:spcPts val="1200"/>
              </a:spcBef>
              <a:spcAft>
                <a:spcPts val="0"/>
              </a:spcAft>
              <a:buNone/>
            </a:pPr>
            <a:r>
              <a:rPr lang="en"/>
              <a:t>Chemotherapy</a:t>
            </a:r>
            <a:endParaRPr/>
          </a:p>
          <a:p>
            <a:pPr indent="0" lvl="0" marL="0" rtl="0" algn="l">
              <a:spcBef>
                <a:spcPts val="1200"/>
              </a:spcBef>
              <a:spcAft>
                <a:spcPts val="1200"/>
              </a:spcAft>
              <a:buNone/>
            </a:pPr>
            <a:r>
              <a:rPr lang="en"/>
              <a:t>Hormone therapy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1"/>
          <p:cNvPicPr preferRelativeResize="0"/>
          <p:nvPr/>
        </p:nvPicPr>
        <p:blipFill>
          <a:blip r:embed="rId3">
            <a:alphaModFix/>
          </a:blip>
          <a:stretch>
            <a:fillRect/>
          </a:stretch>
        </p:blipFill>
        <p:spPr>
          <a:xfrm>
            <a:off x="970775" y="295113"/>
            <a:ext cx="6829924" cy="4553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185725" y="1314975"/>
            <a:ext cx="8772525" cy="3733800"/>
          </a:xfrm>
          <a:prstGeom prst="rect">
            <a:avLst/>
          </a:prstGeom>
          <a:noFill/>
          <a:ln>
            <a:noFill/>
          </a:ln>
        </p:spPr>
      </p:pic>
      <p:sp>
        <p:nvSpPr>
          <p:cNvPr id="66" name="Google Shape;66;p14"/>
          <p:cNvSpPr txBox="1"/>
          <p:nvPr>
            <p:ph type="title"/>
          </p:nvPr>
        </p:nvSpPr>
        <p:spPr>
          <a:xfrm>
            <a:off x="380425"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is cancer an important topic?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Should I worry about breast cancer if I’m a man?</a:t>
            </a:r>
            <a:endParaRPr/>
          </a:p>
        </p:txBody>
      </p:sp>
      <p:sp>
        <p:nvSpPr>
          <p:cNvPr id="183" name="Google Shape;183;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95275" lvl="0" marL="660400" rtl="0" algn="l">
              <a:spcBef>
                <a:spcPts val="0"/>
              </a:spcBef>
              <a:spcAft>
                <a:spcPts val="0"/>
              </a:spcAft>
              <a:buClr>
                <a:srgbClr val="333333"/>
              </a:buClr>
              <a:buSzPts val="1050"/>
              <a:buFont typeface="Arial"/>
              <a:buChar char="●"/>
            </a:pPr>
            <a:r>
              <a:rPr lang="en" sz="1050">
                <a:solidFill>
                  <a:srgbClr val="333333"/>
                </a:solidFill>
                <a:highlight>
                  <a:srgbClr val="FFFFFF"/>
                </a:highlight>
                <a:latin typeface="Arial"/>
                <a:ea typeface="Arial"/>
                <a:cs typeface="Arial"/>
                <a:sym typeface="Arial"/>
              </a:rPr>
              <a:t>In females in the UK, breast cancer is the most common cancer, with around 56,400 new cases every year (2017-2019).</a:t>
            </a:r>
            <a:endParaRPr sz="1050">
              <a:solidFill>
                <a:srgbClr val="333333"/>
              </a:solidFill>
              <a:highlight>
                <a:srgbClr val="FFFFFF"/>
              </a:highlight>
              <a:latin typeface="Arial"/>
              <a:ea typeface="Arial"/>
              <a:cs typeface="Arial"/>
              <a:sym typeface="Arial"/>
            </a:endParaRPr>
          </a:p>
          <a:p>
            <a:pPr indent="-295275" lvl="0" marL="660400" rtl="0" algn="l">
              <a:spcBef>
                <a:spcPts val="0"/>
              </a:spcBef>
              <a:spcAft>
                <a:spcPts val="0"/>
              </a:spcAft>
              <a:buClr>
                <a:srgbClr val="333333"/>
              </a:buClr>
              <a:buSzPts val="1050"/>
              <a:buFont typeface="Arial"/>
              <a:buChar char="●"/>
            </a:pPr>
            <a:r>
              <a:rPr lang="en" sz="1050">
                <a:solidFill>
                  <a:srgbClr val="333333"/>
                </a:solidFill>
                <a:highlight>
                  <a:srgbClr val="FFFFFF"/>
                </a:highlight>
                <a:latin typeface="Arial"/>
                <a:ea typeface="Arial"/>
                <a:cs typeface="Arial"/>
                <a:sym typeface="Arial"/>
              </a:rPr>
              <a:t>In males in the UK, breast cancer is not among the 20 most common cancers, with around 390 new cases every year (2017-2019).</a:t>
            </a:r>
            <a:endParaRPr sz="1050">
              <a:solidFill>
                <a:srgbClr val="333333"/>
              </a:solidFill>
              <a:highlight>
                <a:srgbClr val="FFFFFF"/>
              </a:highlight>
              <a:latin typeface="Arial"/>
              <a:ea typeface="Arial"/>
              <a:cs typeface="Arial"/>
              <a:sym typeface="Arial"/>
            </a:endParaRPr>
          </a:p>
          <a:p>
            <a:pPr indent="0" lvl="0" marL="0" rtl="0" algn="l">
              <a:spcBef>
                <a:spcPts val="1100"/>
              </a:spcBef>
              <a:spcAft>
                <a:spcPts val="1100"/>
              </a:spcAft>
              <a:buNone/>
            </a:pPr>
            <a:r>
              <a:rPr lang="en" sz="1200">
                <a:solidFill>
                  <a:srgbClr val="32325D"/>
                </a:solidFill>
                <a:latin typeface="Arial"/>
                <a:ea typeface="Arial"/>
                <a:cs typeface="Arial"/>
                <a:sym typeface="Arial"/>
              </a:rPr>
              <a:t>Most patients present having felt a </a:t>
            </a:r>
            <a:r>
              <a:rPr b="1" lang="en" sz="1200">
                <a:solidFill>
                  <a:srgbClr val="32325D"/>
                </a:solidFill>
                <a:latin typeface="Arial"/>
                <a:ea typeface="Arial"/>
                <a:cs typeface="Arial"/>
                <a:sym typeface="Arial"/>
              </a:rPr>
              <a:t>lump</a:t>
            </a:r>
            <a:r>
              <a:rPr lang="en" sz="1200">
                <a:solidFill>
                  <a:srgbClr val="32325D"/>
                </a:solidFill>
                <a:latin typeface="Arial"/>
                <a:ea typeface="Arial"/>
                <a:cs typeface="Arial"/>
                <a:sym typeface="Arial"/>
              </a:rPr>
              <a:t>, which is most often </a:t>
            </a:r>
            <a:r>
              <a:rPr b="1" lang="en" sz="1200">
                <a:solidFill>
                  <a:srgbClr val="32325D"/>
                </a:solidFill>
                <a:latin typeface="Arial"/>
                <a:ea typeface="Arial"/>
                <a:cs typeface="Arial"/>
                <a:sym typeface="Arial"/>
              </a:rPr>
              <a:t>painless </a:t>
            </a:r>
            <a:r>
              <a:rPr lang="en" sz="1200">
                <a:solidFill>
                  <a:srgbClr val="32325D"/>
                </a:solidFill>
                <a:latin typeface="Arial"/>
                <a:ea typeface="Arial"/>
                <a:cs typeface="Arial"/>
                <a:sym typeface="Arial"/>
              </a:rPr>
              <a:t>but may be associated with pain. Other presenting symptoms include </a:t>
            </a:r>
            <a:r>
              <a:rPr b="1" lang="en" sz="1200">
                <a:solidFill>
                  <a:srgbClr val="32325D"/>
                </a:solidFill>
                <a:latin typeface="Arial"/>
                <a:ea typeface="Arial"/>
                <a:cs typeface="Arial"/>
                <a:sym typeface="Arial"/>
              </a:rPr>
              <a:t>nipple change</a:t>
            </a:r>
            <a:r>
              <a:rPr lang="en" sz="1200">
                <a:solidFill>
                  <a:srgbClr val="32325D"/>
                </a:solidFill>
                <a:latin typeface="Arial"/>
                <a:ea typeface="Arial"/>
                <a:cs typeface="Arial"/>
                <a:sym typeface="Arial"/>
              </a:rPr>
              <a:t>, </a:t>
            </a:r>
            <a:r>
              <a:rPr b="1" lang="en" sz="1200">
                <a:solidFill>
                  <a:srgbClr val="32325D"/>
                </a:solidFill>
                <a:latin typeface="Arial"/>
                <a:ea typeface="Arial"/>
                <a:cs typeface="Arial"/>
                <a:sym typeface="Arial"/>
              </a:rPr>
              <a:t>nipple discharge </a:t>
            </a:r>
            <a:r>
              <a:rPr lang="en" sz="1200">
                <a:solidFill>
                  <a:srgbClr val="32325D"/>
                </a:solidFill>
                <a:latin typeface="Arial"/>
                <a:ea typeface="Arial"/>
                <a:cs typeface="Arial"/>
                <a:sym typeface="Arial"/>
              </a:rPr>
              <a:t>and </a:t>
            </a:r>
            <a:r>
              <a:rPr b="1" lang="en" sz="1200">
                <a:solidFill>
                  <a:srgbClr val="32325D"/>
                </a:solidFill>
                <a:latin typeface="Arial"/>
                <a:ea typeface="Arial"/>
                <a:cs typeface="Arial"/>
                <a:sym typeface="Arial"/>
              </a:rPr>
              <a:t>skin changes</a:t>
            </a:r>
            <a:r>
              <a:rPr lang="en" sz="1200">
                <a:solidFill>
                  <a:srgbClr val="32325D"/>
                </a:solidFill>
                <a:latin typeface="Arial"/>
                <a:ea typeface="Arial"/>
                <a:cs typeface="Arial"/>
                <a:sym typeface="Arial"/>
              </a:rPr>
              <a:t>. Breast pain/mastalgia alone is a very uncommon presentation. Intraduct carcinoma may present as a </a:t>
            </a:r>
            <a:r>
              <a:rPr b="1" lang="en" sz="1200">
                <a:solidFill>
                  <a:srgbClr val="32325D"/>
                </a:solidFill>
                <a:latin typeface="Arial"/>
                <a:ea typeface="Arial"/>
                <a:cs typeface="Arial"/>
                <a:sym typeface="Arial"/>
              </a:rPr>
              <a:t>bloody discharge from the nipple</a:t>
            </a:r>
            <a:r>
              <a:rPr lang="en" sz="1200">
                <a:solidFill>
                  <a:srgbClr val="32325D"/>
                </a:solidFill>
                <a:latin typeface="Arial"/>
                <a:ea typeface="Arial"/>
                <a:cs typeface="Arial"/>
                <a:sym typeface="Arial"/>
              </a:rPr>
              <a:t>.</a:t>
            </a:r>
            <a:endParaRPr sz="1050">
              <a:solidFill>
                <a:srgbClr val="333333"/>
              </a:solidFill>
              <a:highlight>
                <a:srgbClr val="FFFFFF"/>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3"/>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Prostate Cancer</a:t>
            </a:r>
            <a:endParaRPr/>
          </a:p>
        </p:txBody>
      </p:sp>
      <p:pic>
        <p:nvPicPr>
          <p:cNvPr id="189" name="Google Shape;189;p33"/>
          <p:cNvPicPr preferRelativeResize="0"/>
          <p:nvPr/>
        </p:nvPicPr>
        <p:blipFill>
          <a:blip r:embed="rId3">
            <a:alphaModFix/>
          </a:blip>
          <a:stretch>
            <a:fillRect/>
          </a:stretch>
        </p:blipFill>
        <p:spPr>
          <a:xfrm>
            <a:off x="1452000" y="1152475"/>
            <a:ext cx="4927349" cy="3597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Prostate Cancer Causes</a:t>
            </a:r>
            <a:endParaRPr/>
          </a:p>
        </p:txBody>
      </p:sp>
      <p:sp>
        <p:nvSpPr>
          <p:cNvPr id="195" name="Google Shape;195;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en"/>
              <a:t>Although the exact cause is unclear, certain risk factors increase the chance that prostate cancer may develop. These include:</a:t>
            </a:r>
            <a:endParaRPr/>
          </a:p>
          <a:p>
            <a:pPr indent="-317182" lvl="0" marL="457200" rtl="0" algn="l">
              <a:spcBef>
                <a:spcPts val="1200"/>
              </a:spcBef>
              <a:spcAft>
                <a:spcPts val="0"/>
              </a:spcAft>
              <a:buSzPct val="100000"/>
              <a:buChar char="●"/>
            </a:pPr>
            <a:r>
              <a:rPr b="1" lang="en"/>
              <a:t>Ageing</a:t>
            </a:r>
            <a:r>
              <a:rPr lang="en"/>
              <a:t>. Most cases occur in older men.</a:t>
            </a:r>
            <a:endParaRPr/>
          </a:p>
          <a:p>
            <a:pPr indent="-317182" lvl="0" marL="457200" rtl="0" algn="l">
              <a:spcBef>
                <a:spcPts val="0"/>
              </a:spcBef>
              <a:spcAft>
                <a:spcPts val="0"/>
              </a:spcAft>
              <a:buSzPct val="100000"/>
              <a:buChar char="●"/>
            </a:pPr>
            <a:r>
              <a:rPr b="1" lang="en"/>
              <a:t>Family history and genetic factors.</a:t>
            </a:r>
            <a:r>
              <a:rPr lang="en"/>
              <a:t> If your father or brother had prostate cancer at a relatively early age (before the age of 60 years) then you have an increased risk. Also, if the type of breast cancer which is linked to a faulty gene runs in your female relatives then you are at increased risk of prostate cancer. These factors point towards a faulty gene which may occur in some men.</a:t>
            </a:r>
            <a:endParaRPr/>
          </a:p>
          <a:p>
            <a:pPr indent="-317182" lvl="0" marL="457200" rtl="0" algn="l">
              <a:spcBef>
                <a:spcPts val="0"/>
              </a:spcBef>
              <a:spcAft>
                <a:spcPts val="0"/>
              </a:spcAft>
              <a:buSzPct val="100000"/>
              <a:buChar char="●"/>
            </a:pPr>
            <a:r>
              <a:rPr b="1" lang="en"/>
              <a:t>Ethnic group.</a:t>
            </a:r>
            <a:r>
              <a:rPr lang="en"/>
              <a:t> Prostate cancer is more common in African-Caribbean men and less common in Asian men.</a:t>
            </a:r>
            <a:endParaRPr/>
          </a:p>
          <a:p>
            <a:pPr indent="-317182" lvl="0" marL="457200" rtl="0" algn="l">
              <a:spcBef>
                <a:spcPts val="0"/>
              </a:spcBef>
              <a:spcAft>
                <a:spcPts val="0"/>
              </a:spcAft>
              <a:buSzPct val="100000"/>
              <a:buChar char="●"/>
            </a:pPr>
            <a:r>
              <a:rPr b="1" lang="en"/>
              <a:t>Obesity</a:t>
            </a:r>
            <a:r>
              <a:rPr lang="en"/>
              <a:t> is a risk factor for advanced prostate cancer.</a:t>
            </a:r>
            <a:endParaRPr/>
          </a:p>
          <a:p>
            <a:pPr indent="-317182" lvl="0" marL="457200" rtl="0" algn="l">
              <a:spcBef>
                <a:spcPts val="0"/>
              </a:spcBef>
              <a:spcAft>
                <a:spcPts val="0"/>
              </a:spcAft>
              <a:buSzPct val="100000"/>
              <a:buChar char="●"/>
            </a:pPr>
            <a:r>
              <a:rPr b="1" lang="en"/>
              <a:t>Diet </a:t>
            </a:r>
            <a:r>
              <a:rPr lang="en"/>
              <a:t>is possibly a risk factor. As with other cancers, a diet high in fats and low in fruit and vegetables may increase the risk.</a:t>
            </a:r>
            <a:endParaRPr/>
          </a:p>
          <a:p>
            <a:pPr indent="0" lvl="0" marL="0" rtl="0" algn="l">
              <a:spcBef>
                <a:spcPts val="1200"/>
              </a:spcBef>
              <a:spcAft>
                <a:spcPts val="12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Prostate Cancer Symptoms</a:t>
            </a:r>
            <a:endParaRPr/>
          </a:p>
          <a:p>
            <a:pPr indent="0" lvl="0" marL="0" rtl="0" algn="l">
              <a:spcBef>
                <a:spcPts val="0"/>
              </a:spcBef>
              <a:spcAft>
                <a:spcPts val="0"/>
              </a:spcAft>
              <a:buNone/>
            </a:pPr>
            <a:r>
              <a:t/>
            </a:r>
            <a:endParaRPr/>
          </a:p>
        </p:txBody>
      </p:sp>
      <p:sp>
        <p:nvSpPr>
          <p:cNvPr id="201" name="Google Shape;201;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04800" lvl="0" marL="457200" rtl="0" algn="l">
              <a:spcBef>
                <a:spcPts val="3600"/>
              </a:spcBef>
              <a:spcAft>
                <a:spcPts val="0"/>
              </a:spcAft>
              <a:buClr>
                <a:srgbClr val="32325D"/>
              </a:buClr>
              <a:buSzPts val="1200"/>
              <a:buFont typeface="Arial"/>
              <a:buChar char="●"/>
            </a:pPr>
            <a:r>
              <a:rPr b="1" lang="en" sz="1200">
                <a:solidFill>
                  <a:srgbClr val="32325D"/>
                </a:solidFill>
                <a:latin typeface="Arial"/>
                <a:ea typeface="Arial"/>
                <a:cs typeface="Arial"/>
                <a:sym typeface="Arial"/>
              </a:rPr>
              <a:t>Poor stream. </a:t>
            </a:r>
            <a:r>
              <a:rPr lang="en" sz="1200">
                <a:solidFill>
                  <a:srgbClr val="32325D"/>
                </a:solidFill>
                <a:latin typeface="Arial"/>
                <a:ea typeface="Arial"/>
                <a:cs typeface="Arial"/>
                <a:sym typeface="Arial"/>
              </a:rPr>
              <a:t>The flow of urine is weaker, and it takes longer to empty your bladder.</a:t>
            </a:r>
            <a:endParaRPr sz="1200">
              <a:solidFill>
                <a:srgbClr val="32325D"/>
              </a:solidFill>
              <a:latin typeface="Arial"/>
              <a:ea typeface="Arial"/>
              <a:cs typeface="Arial"/>
              <a:sym typeface="Arial"/>
            </a:endParaRPr>
          </a:p>
          <a:p>
            <a:pPr indent="-304800" lvl="0" marL="457200" rtl="0" algn="l">
              <a:spcBef>
                <a:spcPts val="0"/>
              </a:spcBef>
              <a:spcAft>
                <a:spcPts val="0"/>
              </a:spcAft>
              <a:buClr>
                <a:srgbClr val="32325D"/>
              </a:buClr>
              <a:buSzPts val="1200"/>
              <a:buFont typeface="Arial"/>
              <a:buChar char="●"/>
            </a:pPr>
            <a:r>
              <a:rPr b="1" lang="en" sz="1200">
                <a:solidFill>
                  <a:srgbClr val="32325D"/>
                </a:solidFill>
                <a:latin typeface="Arial"/>
                <a:ea typeface="Arial"/>
                <a:cs typeface="Arial"/>
                <a:sym typeface="Arial"/>
              </a:rPr>
              <a:t>Hesitancy</a:t>
            </a:r>
            <a:r>
              <a:rPr lang="en" sz="1200">
                <a:solidFill>
                  <a:srgbClr val="32325D"/>
                </a:solidFill>
                <a:latin typeface="Arial"/>
                <a:ea typeface="Arial"/>
                <a:cs typeface="Arial"/>
                <a:sym typeface="Arial"/>
              </a:rPr>
              <a:t>. You may have to wait at the toilet for a while before urine starts to flow.</a:t>
            </a:r>
            <a:endParaRPr sz="1200">
              <a:solidFill>
                <a:srgbClr val="32325D"/>
              </a:solidFill>
              <a:latin typeface="Arial"/>
              <a:ea typeface="Arial"/>
              <a:cs typeface="Arial"/>
              <a:sym typeface="Arial"/>
            </a:endParaRPr>
          </a:p>
          <a:p>
            <a:pPr indent="-304800" lvl="0" marL="457200" rtl="0" algn="l">
              <a:spcBef>
                <a:spcPts val="0"/>
              </a:spcBef>
              <a:spcAft>
                <a:spcPts val="0"/>
              </a:spcAft>
              <a:buClr>
                <a:srgbClr val="32325D"/>
              </a:buClr>
              <a:buSzPts val="1200"/>
              <a:buFont typeface="Arial"/>
              <a:buChar char="●"/>
            </a:pPr>
            <a:r>
              <a:rPr b="1" lang="en" sz="1200">
                <a:solidFill>
                  <a:srgbClr val="32325D"/>
                </a:solidFill>
                <a:latin typeface="Arial"/>
                <a:ea typeface="Arial"/>
                <a:cs typeface="Arial"/>
                <a:sym typeface="Arial"/>
              </a:rPr>
              <a:t>Dribbling</a:t>
            </a:r>
            <a:r>
              <a:rPr lang="en" sz="1200">
                <a:solidFill>
                  <a:srgbClr val="32325D"/>
                </a:solidFill>
                <a:latin typeface="Arial"/>
                <a:ea typeface="Arial"/>
                <a:cs typeface="Arial"/>
                <a:sym typeface="Arial"/>
              </a:rPr>
              <a:t>. A bit more urine may trickle out and stain your underpants soon after you finish at the toilet.</a:t>
            </a:r>
            <a:endParaRPr sz="1200">
              <a:solidFill>
                <a:srgbClr val="32325D"/>
              </a:solidFill>
              <a:latin typeface="Arial"/>
              <a:ea typeface="Arial"/>
              <a:cs typeface="Arial"/>
              <a:sym typeface="Arial"/>
            </a:endParaRPr>
          </a:p>
          <a:p>
            <a:pPr indent="-304800" lvl="0" marL="457200" rtl="0" algn="l">
              <a:spcBef>
                <a:spcPts val="0"/>
              </a:spcBef>
              <a:spcAft>
                <a:spcPts val="0"/>
              </a:spcAft>
              <a:buClr>
                <a:srgbClr val="32325D"/>
              </a:buClr>
              <a:buSzPts val="1200"/>
              <a:buFont typeface="Arial"/>
              <a:buChar char="●"/>
            </a:pPr>
            <a:r>
              <a:rPr b="1" lang="en" sz="1200">
                <a:solidFill>
                  <a:srgbClr val="32325D"/>
                </a:solidFill>
                <a:latin typeface="Arial"/>
                <a:ea typeface="Arial"/>
                <a:cs typeface="Arial"/>
                <a:sym typeface="Arial"/>
              </a:rPr>
              <a:t>Urinary incontinence.</a:t>
            </a:r>
            <a:endParaRPr b="1" sz="1200">
              <a:solidFill>
                <a:srgbClr val="32325D"/>
              </a:solidFill>
              <a:latin typeface="Arial"/>
              <a:ea typeface="Arial"/>
              <a:cs typeface="Arial"/>
              <a:sym typeface="Arial"/>
            </a:endParaRPr>
          </a:p>
          <a:p>
            <a:pPr indent="-304800" lvl="0" marL="457200" rtl="0" algn="l">
              <a:spcBef>
                <a:spcPts val="0"/>
              </a:spcBef>
              <a:spcAft>
                <a:spcPts val="0"/>
              </a:spcAft>
              <a:buClr>
                <a:srgbClr val="32325D"/>
              </a:buClr>
              <a:buSzPts val="1200"/>
              <a:buFont typeface="Arial"/>
              <a:buChar char="●"/>
            </a:pPr>
            <a:r>
              <a:rPr b="1" lang="en" sz="1200">
                <a:solidFill>
                  <a:srgbClr val="32325D"/>
                </a:solidFill>
                <a:latin typeface="Arial"/>
                <a:ea typeface="Arial"/>
                <a:cs typeface="Arial"/>
                <a:sym typeface="Arial"/>
              </a:rPr>
              <a:t>Frequency</a:t>
            </a:r>
            <a:r>
              <a:rPr lang="en" sz="1200">
                <a:solidFill>
                  <a:srgbClr val="32325D"/>
                </a:solidFill>
                <a:latin typeface="Arial"/>
                <a:ea typeface="Arial"/>
                <a:cs typeface="Arial"/>
                <a:sym typeface="Arial"/>
              </a:rPr>
              <a:t>. You may pass urine more often than normal.</a:t>
            </a:r>
            <a:endParaRPr sz="1200">
              <a:solidFill>
                <a:srgbClr val="32325D"/>
              </a:solidFill>
              <a:latin typeface="Arial"/>
              <a:ea typeface="Arial"/>
              <a:cs typeface="Arial"/>
              <a:sym typeface="Arial"/>
            </a:endParaRPr>
          </a:p>
          <a:p>
            <a:pPr indent="-304800" lvl="0" marL="457200" rtl="0" algn="l">
              <a:spcBef>
                <a:spcPts val="0"/>
              </a:spcBef>
              <a:spcAft>
                <a:spcPts val="0"/>
              </a:spcAft>
              <a:buClr>
                <a:srgbClr val="32325D"/>
              </a:buClr>
              <a:buSzPts val="1200"/>
              <a:buFont typeface="Arial"/>
              <a:buChar char="●"/>
            </a:pPr>
            <a:r>
              <a:rPr b="1" lang="en" sz="1200">
                <a:solidFill>
                  <a:srgbClr val="32325D"/>
                </a:solidFill>
                <a:latin typeface="Arial"/>
                <a:ea typeface="Arial"/>
                <a:cs typeface="Arial"/>
                <a:sym typeface="Arial"/>
              </a:rPr>
              <a:t>Urgency</a:t>
            </a:r>
            <a:r>
              <a:rPr lang="en" sz="1200">
                <a:solidFill>
                  <a:srgbClr val="32325D"/>
                </a:solidFill>
                <a:latin typeface="Arial"/>
                <a:ea typeface="Arial"/>
                <a:cs typeface="Arial"/>
                <a:sym typeface="Arial"/>
              </a:rPr>
              <a:t>. You may have to get to the toilet quickly.</a:t>
            </a:r>
            <a:endParaRPr sz="1200">
              <a:solidFill>
                <a:srgbClr val="32325D"/>
              </a:solidFill>
              <a:latin typeface="Arial"/>
              <a:ea typeface="Arial"/>
              <a:cs typeface="Arial"/>
              <a:sym typeface="Arial"/>
            </a:endParaRPr>
          </a:p>
          <a:p>
            <a:pPr indent="-304800" lvl="0" marL="457200" rtl="0" algn="l">
              <a:spcBef>
                <a:spcPts val="0"/>
              </a:spcBef>
              <a:spcAft>
                <a:spcPts val="0"/>
              </a:spcAft>
              <a:buClr>
                <a:srgbClr val="32325D"/>
              </a:buClr>
              <a:buSzPts val="1200"/>
              <a:buFont typeface="Arial"/>
              <a:buChar char="●"/>
            </a:pPr>
            <a:r>
              <a:rPr b="1" lang="en" sz="1200">
                <a:solidFill>
                  <a:srgbClr val="32325D"/>
                </a:solidFill>
                <a:latin typeface="Arial"/>
                <a:ea typeface="Arial"/>
                <a:cs typeface="Arial"/>
                <a:sym typeface="Arial"/>
              </a:rPr>
              <a:t>Poor emptying.</a:t>
            </a:r>
            <a:r>
              <a:rPr lang="en" sz="1200">
                <a:solidFill>
                  <a:srgbClr val="32325D"/>
                </a:solidFill>
                <a:latin typeface="Arial"/>
                <a:ea typeface="Arial"/>
                <a:cs typeface="Arial"/>
                <a:sym typeface="Arial"/>
              </a:rPr>
              <a:t> You may have a feeling of not quite emptying your bladder.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6"/>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Prostate Cancer Tests</a:t>
            </a:r>
            <a:endParaRPr/>
          </a:p>
        </p:txBody>
      </p:sp>
      <p:sp>
        <p:nvSpPr>
          <p:cNvPr id="207" name="Google Shape;207;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Digital Rectal Exam</a:t>
            </a:r>
            <a:endParaRPr/>
          </a:p>
          <a:p>
            <a:pPr indent="-342900" lvl="0" marL="457200" rtl="0" algn="l">
              <a:spcBef>
                <a:spcPts val="0"/>
              </a:spcBef>
              <a:spcAft>
                <a:spcPts val="0"/>
              </a:spcAft>
              <a:buSzPts val="1800"/>
              <a:buChar char="●"/>
            </a:pPr>
            <a:r>
              <a:rPr lang="en"/>
              <a:t>PSA blood test</a:t>
            </a:r>
            <a:endParaRPr/>
          </a:p>
          <a:p>
            <a:pPr indent="0" lvl="0" marL="0" rtl="0" algn="l">
              <a:spcBef>
                <a:spcPts val="1200"/>
              </a:spcBef>
              <a:spcAft>
                <a:spcPts val="1200"/>
              </a:spcAft>
              <a:buNone/>
            </a:pPr>
            <a:r>
              <a:t/>
            </a:r>
            <a:endParaRPr/>
          </a:p>
        </p:txBody>
      </p:sp>
      <p:pic>
        <p:nvPicPr>
          <p:cNvPr id="208" name="Google Shape;208;p36"/>
          <p:cNvPicPr preferRelativeResize="0"/>
          <p:nvPr/>
        </p:nvPicPr>
        <p:blipFill>
          <a:blip r:embed="rId3">
            <a:alphaModFix/>
          </a:blip>
          <a:stretch>
            <a:fillRect/>
          </a:stretch>
        </p:blipFill>
        <p:spPr>
          <a:xfrm>
            <a:off x="4085223" y="1202012"/>
            <a:ext cx="3329800" cy="3317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Prostate Cancer Treatment</a:t>
            </a:r>
            <a:endParaRPr/>
          </a:p>
        </p:txBody>
      </p:sp>
      <p:sp>
        <p:nvSpPr>
          <p:cNvPr id="214" name="Google Shape;214;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28600" lvl="0" marL="762000" rtl="0" algn="l">
              <a:spcBef>
                <a:spcPts val="1200"/>
              </a:spcBef>
              <a:spcAft>
                <a:spcPts val="0"/>
              </a:spcAft>
              <a:buClr>
                <a:srgbClr val="232323"/>
              </a:buClr>
              <a:buSzPts val="1200"/>
              <a:buFont typeface="Arial"/>
              <a:buNone/>
            </a:pPr>
            <a:r>
              <a:rPr b="1" lang="en" sz="1200">
                <a:solidFill>
                  <a:srgbClr val="232323"/>
                </a:solidFill>
                <a:latin typeface="Arial"/>
                <a:ea typeface="Arial"/>
                <a:cs typeface="Arial"/>
                <a:sym typeface="Arial"/>
              </a:rPr>
              <a:t>Active surveillance</a:t>
            </a:r>
            <a:r>
              <a:rPr lang="en" sz="1200">
                <a:solidFill>
                  <a:srgbClr val="232323"/>
                </a:solidFill>
                <a:latin typeface="Arial"/>
                <a:ea typeface="Arial"/>
                <a:cs typeface="Arial"/>
                <a:sym typeface="Arial"/>
              </a:rPr>
              <a:t>: in some cases it may be best not to have any active treatment but to see how the cancer develops.</a:t>
            </a:r>
            <a:endParaRPr sz="1200">
              <a:solidFill>
                <a:srgbClr val="232323"/>
              </a:solidFill>
              <a:latin typeface="Arial"/>
              <a:ea typeface="Arial"/>
              <a:cs typeface="Arial"/>
              <a:sym typeface="Arial"/>
            </a:endParaRPr>
          </a:p>
          <a:p>
            <a:pPr indent="-228600" lvl="0" marL="762000" rtl="0" algn="l">
              <a:spcBef>
                <a:spcPts val="0"/>
              </a:spcBef>
              <a:spcAft>
                <a:spcPts val="0"/>
              </a:spcAft>
              <a:buClr>
                <a:srgbClr val="232323"/>
              </a:buClr>
              <a:buSzPts val="1200"/>
              <a:buFont typeface="Arial"/>
              <a:buNone/>
            </a:pPr>
            <a:r>
              <a:rPr b="1" lang="en" sz="1200">
                <a:solidFill>
                  <a:srgbClr val="232323"/>
                </a:solidFill>
                <a:latin typeface="Arial"/>
                <a:ea typeface="Arial"/>
                <a:cs typeface="Arial"/>
                <a:sym typeface="Arial"/>
              </a:rPr>
              <a:t>Surgery to remove the prostate</a:t>
            </a:r>
            <a:r>
              <a:rPr lang="en" sz="1200">
                <a:solidFill>
                  <a:srgbClr val="232323"/>
                </a:solidFill>
                <a:latin typeface="Arial"/>
                <a:ea typeface="Arial"/>
                <a:cs typeface="Arial"/>
                <a:sym typeface="Arial"/>
              </a:rPr>
              <a:t>.</a:t>
            </a:r>
            <a:endParaRPr sz="1200">
              <a:solidFill>
                <a:srgbClr val="232323"/>
              </a:solidFill>
              <a:latin typeface="Arial"/>
              <a:ea typeface="Arial"/>
              <a:cs typeface="Arial"/>
              <a:sym typeface="Arial"/>
            </a:endParaRPr>
          </a:p>
          <a:p>
            <a:pPr indent="-228600" lvl="0" marL="762000" rtl="0" algn="l">
              <a:spcBef>
                <a:spcPts val="0"/>
              </a:spcBef>
              <a:spcAft>
                <a:spcPts val="0"/>
              </a:spcAft>
              <a:buClr>
                <a:srgbClr val="232323"/>
              </a:buClr>
              <a:buSzPts val="1200"/>
              <a:buFont typeface="Arial"/>
              <a:buNone/>
            </a:pPr>
            <a:r>
              <a:rPr b="1" lang="en" sz="1200">
                <a:solidFill>
                  <a:srgbClr val="232323"/>
                </a:solidFill>
                <a:uFill>
                  <a:noFill/>
                </a:uFill>
                <a:latin typeface="Arial"/>
                <a:ea typeface="Arial"/>
                <a:cs typeface="Arial"/>
                <a:sym typeface="Arial"/>
                <a:hlinkClick r:id="rId3">
                  <a:extLst>
                    <a:ext uri="{A12FA001-AC4F-418D-AE19-62706E023703}">
                      <ahyp:hlinkClr val="tx"/>
                    </a:ext>
                  </a:extLst>
                </a:hlinkClick>
              </a:rPr>
              <a:t>Radiotherapy</a:t>
            </a:r>
            <a:r>
              <a:rPr lang="en" sz="1200">
                <a:solidFill>
                  <a:srgbClr val="232323"/>
                </a:solidFill>
                <a:latin typeface="Arial"/>
                <a:ea typeface="Arial"/>
                <a:cs typeface="Arial"/>
                <a:sym typeface="Arial"/>
              </a:rPr>
              <a:t>.</a:t>
            </a:r>
            <a:endParaRPr sz="1200">
              <a:solidFill>
                <a:srgbClr val="232323"/>
              </a:solidFill>
              <a:latin typeface="Arial"/>
              <a:ea typeface="Arial"/>
              <a:cs typeface="Arial"/>
              <a:sym typeface="Arial"/>
            </a:endParaRPr>
          </a:p>
          <a:p>
            <a:pPr indent="-228600" lvl="0" marL="762000" rtl="0" algn="l">
              <a:spcBef>
                <a:spcPts val="0"/>
              </a:spcBef>
              <a:spcAft>
                <a:spcPts val="0"/>
              </a:spcAft>
              <a:buClr>
                <a:srgbClr val="232323"/>
              </a:buClr>
              <a:buSzPts val="1200"/>
              <a:buFont typeface="Arial"/>
              <a:buNone/>
            </a:pPr>
            <a:r>
              <a:rPr b="1" lang="en" sz="1200">
                <a:solidFill>
                  <a:srgbClr val="232323"/>
                </a:solidFill>
                <a:latin typeface="Arial"/>
                <a:ea typeface="Arial"/>
                <a:cs typeface="Arial"/>
                <a:sym typeface="Arial"/>
              </a:rPr>
              <a:t>Hormone treatment</a:t>
            </a:r>
            <a:endParaRPr b="1" sz="1200">
              <a:solidFill>
                <a:srgbClr val="232323"/>
              </a:solidFill>
              <a:latin typeface="Arial"/>
              <a:ea typeface="Arial"/>
              <a:cs typeface="Arial"/>
              <a:sym typeface="Arial"/>
            </a:endParaRPr>
          </a:p>
          <a:p>
            <a:pPr indent="0" lvl="0" marL="0" rtl="0" algn="l">
              <a:spcBef>
                <a:spcPts val="0"/>
              </a:spcBef>
              <a:spcAft>
                <a:spcPts val="12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8"/>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Should I get a PSA test - tiny.cc/PSAtest</a:t>
            </a:r>
            <a:endParaRPr/>
          </a:p>
        </p:txBody>
      </p:sp>
      <p:pic>
        <p:nvPicPr>
          <p:cNvPr id="220" name="Google Shape;220;p38"/>
          <p:cNvPicPr preferRelativeResize="0"/>
          <p:nvPr/>
        </p:nvPicPr>
        <p:blipFill>
          <a:blip r:embed="rId3">
            <a:alphaModFix/>
          </a:blip>
          <a:stretch>
            <a:fillRect/>
          </a:stretch>
        </p:blipFill>
        <p:spPr>
          <a:xfrm>
            <a:off x="547322" y="1017450"/>
            <a:ext cx="7746804"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Should I get a PSA test</a:t>
            </a:r>
            <a:endParaRPr/>
          </a:p>
        </p:txBody>
      </p:sp>
      <p:sp>
        <p:nvSpPr>
          <p:cNvPr id="226" name="Google Shape;226;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27" name="Google Shape;227;p39"/>
          <p:cNvSpPr txBox="1"/>
          <p:nvPr/>
        </p:nvSpPr>
        <p:spPr>
          <a:xfrm>
            <a:off x="311700" y="1214575"/>
            <a:ext cx="8520600" cy="3292200"/>
          </a:xfrm>
          <a:prstGeom prst="rect">
            <a:avLst/>
          </a:prstGeom>
          <a:noFill/>
          <a:ln>
            <a:noFill/>
          </a:ln>
        </p:spPr>
        <p:txBody>
          <a:bodyPr anchorCtr="0" anchor="t" bIns="91425" lIns="91425" spcFirstLastPara="1" rIns="91425" wrap="square" tIns="91425">
            <a:spAutoFit/>
          </a:bodyPr>
          <a:lstStyle/>
          <a:p>
            <a:pPr indent="0" lvl="0" marL="0" rtl="0" algn="l">
              <a:lnSpc>
                <a:spcPct val="147368"/>
              </a:lnSpc>
              <a:spcBef>
                <a:spcPts val="0"/>
              </a:spcBef>
              <a:spcAft>
                <a:spcPts val="0"/>
              </a:spcAft>
              <a:buNone/>
            </a:pPr>
            <a:r>
              <a:rPr lang="en" sz="1100">
                <a:solidFill>
                  <a:srgbClr val="212B32"/>
                </a:solidFill>
                <a:highlight>
                  <a:srgbClr val="F0F4F5"/>
                </a:highlight>
              </a:rPr>
              <a:t>Research has shown around 3 in 4 men with a raised PSA level will not have cancer, and around 1 in 7 men with prostate cancer would have a normal PSA result.Pros:</a:t>
            </a:r>
            <a:endParaRPr sz="1100">
              <a:solidFill>
                <a:srgbClr val="212B32"/>
              </a:solidFill>
              <a:highlight>
                <a:srgbClr val="F0F4F5"/>
              </a:highlight>
            </a:endParaRPr>
          </a:p>
          <a:p>
            <a:pPr indent="-298450" lvl="0" marL="457200" rtl="0" algn="l">
              <a:lnSpc>
                <a:spcPct val="147368"/>
              </a:lnSpc>
              <a:spcBef>
                <a:spcPts val="1800"/>
              </a:spcBef>
              <a:spcAft>
                <a:spcPts val="0"/>
              </a:spcAft>
              <a:buClr>
                <a:srgbClr val="212B32"/>
              </a:buClr>
              <a:buSzPts val="1100"/>
              <a:buChar char="●"/>
            </a:pPr>
            <a:r>
              <a:rPr lang="en" sz="1100">
                <a:solidFill>
                  <a:srgbClr val="212B32"/>
                </a:solidFill>
                <a:highlight>
                  <a:srgbClr val="F0F4F5"/>
                </a:highlight>
              </a:rPr>
              <a:t>it may reassure you if the test result is normal</a:t>
            </a:r>
            <a:endParaRPr sz="1100">
              <a:solidFill>
                <a:srgbClr val="212B32"/>
              </a:solidFill>
              <a:highlight>
                <a:srgbClr val="F0F4F5"/>
              </a:highlight>
            </a:endParaRPr>
          </a:p>
          <a:p>
            <a:pPr indent="-298450" lvl="0" marL="457200" rtl="0" algn="l">
              <a:lnSpc>
                <a:spcPct val="147368"/>
              </a:lnSpc>
              <a:spcBef>
                <a:spcPts val="0"/>
              </a:spcBef>
              <a:spcAft>
                <a:spcPts val="0"/>
              </a:spcAft>
              <a:buClr>
                <a:srgbClr val="212B32"/>
              </a:buClr>
              <a:buSzPts val="1100"/>
              <a:buChar char="●"/>
            </a:pPr>
            <a:r>
              <a:rPr lang="en" sz="1100">
                <a:solidFill>
                  <a:srgbClr val="212B32"/>
                </a:solidFill>
                <a:highlight>
                  <a:srgbClr val="F0F4F5"/>
                </a:highlight>
              </a:rPr>
              <a:t>it can find early signs of cancer, meaning you can get treated early</a:t>
            </a:r>
            <a:endParaRPr sz="1100">
              <a:solidFill>
                <a:srgbClr val="212B32"/>
              </a:solidFill>
              <a:highlight>
                <a:srgbClr val="F0F4F5"/>
              </a:highlight>
            </a:endParaRPr>
          </a:p>
          <a:p>
            <a:pPr indent="-298450" lvl="0" marL="457200" rtl="0" algn="l">
              <a:lnSpc>
                <a:spcPct val="147368"/>
              </a:lnSpc>
              <a:spcBef>
                <a:spcPts val="0"/>
              </a:spcBef>
              <a:spcAft>
                <a:spcPts val="0"/>
              </a:spcAft>
              <a:buClr>
                <a:srgbClr val="212B32"/>
              </a:buClr>
              <a:buSzPts val="1100"/>
              <a:buChar char="●"/>
            </a:pPr>
            <a:r>
              <a:rPr lang="en" sz="1100">
                <a:solidFill>
                  <a:srgbClr val="212B32"/>
                </a:solidFill>
                <a:highlight>
                  <a:srgbClr val="F0F4F5"/>
                </a:highlight>
              </a:rPr>
              <a:t>PSA testing may reduce your risk of dying if you do have cancer</a:t>
            </a:r>
            <a:endParaRPr sz="1100">
              <a:solidFill>
                <a:srgbClr val="212B32"/>
              </a:solidFill>
              <a:highlight>
                <a:srgbClr val="F0F4F5"/>
              </a:highlight>
            </a:endParaRPr>
          </a:p>
          <a:p>
            <a:pPr indent="0" lvl="0" marL="0" rtl="0" algn="l">
              <a:lnSpc>
                <a:spcPct val="147368"/>
              </a:lnSpc>
              <a:spcBef>
                <a:spcPts val="1800"/>
              </a:spcBef>
              <a:spcAft>
                <a:spcPts val="0"/>
              </a:spcAft>
              <a:buNone/>
            </a:pPr>
            <a:r>
              <a:rPr lang="en" sz="1100">
                <a:solidFill>
                  <a:srgbClr val="212B32"/>
                </a:solidFill>
                <a:highlight>
                  <a:srgbClr val="F0F4F5"/>
                </a:highlight>
              </a:rPr>
              <a:t>Cons:</a:t>
            </a:r>
            <a:endParaRPr sz="1100">
              <a:solidFill>
                <a:srgbClr val="212B32"/>
              </a:solidFill>
              <a:highlight>
                <a:srgbClr val="F0F4F5"/>
              </a:highlight>
            </a:endParaRPr>
          </a:p>
          <a:p>
            <a:pPr indent="-298450" lvl="0" marL="457200" rtl="0" algn="l">
              <a:lnSpc>
                <a:spcPct val="147368"/>
              </a:lnSpc>
              <a:spcBef>
                <a:spcPts val="1800"/>
              </a:spcBef>
              <a:spcAft>
                <a:spcPts val="0"/>
              </a:spcAft>
              <a:buClr>
                <a:srgbClr val="212B32"/>
              </a:buClr>
              <a:buSzPts val="1100"/>
              <a:buChar char="●"/>
            </a:pPr>
            <a:r>
              <a:rPr lang="en" sz="1100">
                <a:solidFill>
                  <a:srgbClr val="212B32"/>
                </a:solidFill>
                <a:highlight>
                  <a:srgbClr val="F0F4F5"/>
                </a:highlight>
              </a:rPr>
              <a:t>it can miss cancer and provide false reassurance</a:t>
            </a:r>
            <a:endParaRPr sz="1100">
              <a:solidFill>
                <a:srgbClr val="212B32"/>
              </a:solidFill>
              <a:highlight>
                <a:srgbClr val="F0F4F5"/>
              </a:highlight>
            </a:endParaRPr>
          </a:p>
          <a:p>
            <a:pPr indent="-298450" lvl="0" marL="457200" rtl="0" algn="l">
              <a:lnSpc>
                <a:spcPct val="147368"/>
              </a:lnSpc>
              <a:spcBef>
                <a:spcPts val="0"/>
              </a:spcBef>
              <a:spcAft>
                <a:spcPts val="0"/>
              </a:spcAft>
              <a:buClr>
                <a:srgbClr val="212B32"/>
              </a:buClr>
              <a:buSzPts val="1100"/>
              <a:buChar char="●"/>
            </a:pPr>
            <a:r>
              <a:rPr lang="en" sz="1100">
                <a:solidFill>
                  <a:srgbClr val="212B32"/>
                </a:solidFill>
                <a:highlight>
                  <a:srgbClr val="F0F4F5"/>
                </a:highlight>
              </a:rPr>
              <a:t>it may lead to unnecessary worry and medical tests when there's no cancer</a:t>
            </a:r>
            <a:endParaRPr sz="1100">
              <a:solidFill>
                <a:srgbClr val="212B32"/>
              </a:solidFill>
              <a:highlight>
                <a:srgbClr val="F0F4F5"/>
              </a:highlight>
            </a:endParaRPr>
          </a:p>
          <a:p>
            <a:pPr indent="-298450" lvl="0" marL="457200" rtl="0" algn="l">
              <a:lnSpc>
                <a:spcPct val="147368"/>
              </a:lnSpc>
              <a:spcBef>
                <a:spcPts val="0"/>
              </a:spcBef>
              <a:spcAft>
                <a:spcPts val="0"/>
              </a:spcAft>
              <a:buClr>
                <a:srgbClr val="212B32"/>
              </a:buClr>
              <a:buSzPts val="1100"/>
              <a:buChar char="●"/>
            </a:pPr>
            <a:r>
              <a:rPr lang="en" sz="1100">
                <a:solidFill>
                  <a:srgbClr val="212B32"/>
                </a:solidFill>
                <a:highlight>
                  <a:srgbClr val="F0F4F5"/>
                </a:highlight>
              </a:rPr>
              <a:t>it cannot tell the difference between slow-growing and fast-growing cancers</a:t>
            </a:r>
            <a:endParaRPr sz="1100">
              <a:solidFill>
                <a:srgbClr val="212B32"/>
              </a:solidFill>
              <a:highlight>
                <a:srgbClr val="F0F4F5"/>
              </a:highlight>
            </a:endParaRPr>
          </a:p>
          <a:p>
            <a:pPr indent="-298450" lvl="0" marL="457200" rtl="0" algn="l">
              <a:lnSpc>
                <a:spcPct val="147368"/>
              </a:lnSpc>
              <a:spcBef>
                <a:spcPts val="0"/>
              </a:spcBef>
              <a:spcAft>
                <a:spcPts val="0"/>
              </a:spcAft>
              <a:buClr>
                <a:srgbClr val="212B32"/>
              </a:buClr>
              <a:buSzPts val="1100"/>
              <a:buChar char="●"/>
            </a:pPr>
            <a:r>
              <a:rPr lang="en" sz="1100">
                <a:solidFill>
                  <a:srgbClr val="212B32"/>
                </a:solidFill>
                <a:highlight>
                  <a:srgbClr val="F0F4F5"/>
                </a:highlight>
              </a:rPr>
              <a:t>it may make you worry by finding a slow-growing cancer that may never cause any problems</a:t>
            </a:r>
            <a:endParaRPr sz="1100">
              <a:solidFill>
                <a:srgbClr val="212B32"/>
              </a:solidFill>
              <a:highlight>
                <a:srgbClr val="F0F4F5"/>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Should I get a PSA test</a:t>
            </a:r>
            <a:endParaRPr/>
          </a:p>
        </p:txBody>
      </p:sp>
      <p:sp>
        <p:nvSpPr>
          <p:cNvPr id="233" name="Google Shape;233;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100"/>
              </a:spcBef>
              <a:spcAft>
                <a:spcPts val="0"/>
              </a:spcAft>
              <a:buNone/>
            </a:pPr>
            <a:r>
              <a:rPr lang="en" sz="1050">
                <a:solidFill>
                  <a:srgbClr val="232323"/>
                </a:solidFill>
                <a:highlight>
                  <a:srgbClr val="FFFFFF"/>
                </a:highlight>
                <a:latin typeface="Verdana"/>
                <a:ea typeface="Verdana"/>
                <a:cs typeface="Verdana"/>
                <a:sym typeface="Verdana"/>
              </a:rPr>
              <a:t>The answer to this question is not the same for everyone. Your doctor can help you decide based on your values and preferences.</a:t>
            </a:r>
            <a:endParaRPr sz="1050">
              <a:solidFill>
                <a:srgbClr val="232323"/>
              </a:solidFill>
              <a:highlight>
                <a:srgbClr val="FFFFFF"/>
              </a:highlight>
              <a:latin typeface="Verdana"/>
              <a:ea typeface="Verdana"/>
              <a:cs typeface="Verdana"/>
              <a:sym typeface="Verdana"/>
            </a:endParaRPr>
          </a:p>
          <a:p>
            <a:pPr indent="0" lvl="0" marL="0" rtl="0" algn="l">
              <a:spcBef>
                <a:spcPts val="1100"/>
              </a:spcBef>
              <a:spcAft>
                <a:spcPts val="0"/>
              </a:spcAft>
              <a:buNone/>
            </a:pPr>
            <a:r>
              <a:rPr lang="en" sz="1050">
                <a:solidFill>
                  <a:srgbClr val="232323"/>
                </a:solidFill>
                <a:highlight>
                  <a:srgbClr val="FFFFFF"/>
                </a:highlight>
                <a:latin typeface="Verdana"/>
                <a:ea typeface="Verdana"/>
                <a:cs typeface="Verdana"/>
                <a:sym typeface="Verdana"/>
              </a:rPr>
              <a:t>The main test used to screen for prostate cancer is a blood test called a "PSA test." Doctors offer screening in the hopes of catching prostate cancer early – before it has a chance to grow, spread, or cause symptoms. But it is not clear if getting screened for prostate cancer can extend a man's life or help him avoid any symptoms or problems.</a:t>
            </a:r>
            <a:endParaRPr sz="1050">
              <a:solidFill>
                <a:srgbClr val="232323"/>
              </a:solidFill>
              <a:highlight>
                <a:srgbClr val="FFFFFF"/>
              </a:highlight>
              <a:latin typeface="Verdana"/>
              <a:ea typeface="Verdana"/>
              <a:cs typeface="Verdana"/>
              <a:sym typeface="Verdana"/>
            </a:endParaRPr>
          </a:p>
          <a:p>
            <a:pPr indent="0" lvl="0" marL="0" rtl="0" algn="l">
              <a:spcBef>
                <a:spcPts val="1100"/>
              </a:spcBef>
              <a:spcAft>
                <a:spcPts val="0"/>
              </a:spcAft>
              <a:buNone/>
            </a:pPr>
            <a:r>
              <a:rPr lang="en" sz="1050">
                <a:solidFill>
                  <a:srgbClr val="232323"/>
                </a:solidFill>
                <a:highlight>
                  <a:srgbClr val="FFFFFF"/>
                </a:highlight>
                <a:latin typeface="Verdana"/>
                <a:ea typeface="Verdana"/>
                <a:cs typeface="Verdana"/>
                <a:sym typeface="Verdana"/>
              </a:rPr>
              <a:t>It might help to ask yourself the following questions when deciding whether or not to be screened:</a:t>
            </a:r>
            <a:endParaRPr sz="1050">
              <a:solidFill>
                <a:srgbClr val="232323"/>
              </a:solidFill>
              <a:highlight>
                <a:srgbClr val="FFFFFF"/>
              </a:highlight>
              <a:latin typeface="Verdana"/>
              <a:ea typeface="Verdana"/>
              <a:cs typeface="Verdana"/>
              <a:sym typeface="Verdana"/>
            </a:endParaRPr>
          </a:p>
          <a:p>
            <a:pPr indent="0" lvl="0" marL="0" rtl="0" algn="l">
              <a:spcBef>
                <a:spcPts val="110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1"/>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Should I get a PSA test</a:t>
            </a:r>
            <a:endParaRPr/>
          </a:p>
        </p:txBody>
      </p:sp>
      <p:sp>
        <p:nvSpPr>
          <p:cNvPr id="239" name="Google Shape;239;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100"/>
              </a:spcBef>
              <a:spcAft>
                <a:spcPts val="0"/>
              </a:spcAft>
              <a:buNone/>
            </a:pPr>
            <a:r>
              <a:rPr lang="en" sz="1050">
                <a:solidFill>
                  <a:srgbClr val="232323"/>
                </a:solidFill>
                <a:highlight>
                  <a:srgbClr val="FFFFFF"/>
                </a:highlight>
                <a:latin typeface="Verdana"/>
                <a:ea typeface="Verdana"/>
                <a:cs typeface="Verdana"/>
                <a:sym typeface="Verdana"/>
              </a:rPr>
              <a:t>The answer to this question is not the same for everyone. Your doctor can help you decide based on your values and preferences.</a:t>
            </a:r>
            <a:endParaRPr sz="1050">
              <a:solidFill>
                <a:srgbClr val="232323"/>
              </a:solidFill>
              <a:highlight>
                <a:srgbClr val="FFFFFF"/>
              </a:highlight>
              <a:latin typeface="Verdana"/>
              <a:ea typeface="Verdana"/>
              <a:cs typeface="Verdana"/>
              <a:sym typeface="Verdana"/>
            </a:endParaRPr>
          </a:p>
          <a:p>
            <a:pPr indent="0" lvl="0" marL="0" rtl="0" algn="l">
              <a:spcBef>
                <a:spcPts val="1100"/>
              </a:spcBef>
              <a:spcAft>
                <a:spcPts val="0"/>
              </a:spcAft>
              <a:buNone/>
            </a:pPr>
            <a:r>
              <a:rPr lang="en" sz="1050">
                <a:solidFill>
                  <a:srgbClr val="232323"/>
                </a:solidFill>
                <a:highlight>
                  <a:srgbClr val="FFFFFF"/>
                </a:highlight>
                <a:latin typeface="Verdana"/>
                <a:ea typeface="Verdana"/>
                <a:cs typeface="Verdana"/>
                <a:sym typeface="Verdana"/>
              </a:rPr>
              <a:t>The main test used to screen for prostate cancer is a blood test called a "PSA test." Doctors offer screening in the hopes of catching prostate cancer early – before it has a chance to grow, spread, or cause symptoms. But it is not clear if getting screened for prostate cancer can extend a man's life or help him avoid any symptoms or problems.</a:t>
            </a:r>
            <a:endParaRPr sz="1050">
              <a:solidFill>
                <a:srgbClr val="232323"/>
              </a:solidFill>
              <a:highlight>
                <a:srgbClr val="FFFFFF"/>
              </a:highlight>
              <a:latin typeface="Verdana"/>
              <a:ea typeface="Verdana"/>
              <a:cs typeface="Verdana"/>
              <a:sym typeface="Verdana"/>
            </a:endParaRPr>
          </a:p>
          <a:p>
            <a:pPr indent="0" lvl="0" marL="0" rtl="0" algn="l">
              <a:spcBef>
                <a:spcPts val="1100"/>
              </a:spcBef>
              <a:spcAft>
                <a:spcPts val="0"/>
              </a:spcAft>
              <a:buNone/>
            </a:pPr>
            <a:r>
              <a:rPr lang="en" sz="1050">
                <a:solidFill>
                  <a:srgbClr val="232323"/>
                </a:solidFill>
                <a:highlight>
                  <a:srgbClr val="FFFFFF"/>
                </a:highlight>
                <a:latin typeface="Verdana"/>
                <a:ea typeface="Verdana"/>
                <a:cs typeface="Verdana"/>
                <a:sym typeface="Verdana"/>
              </a:rPr>
              <a:t>It might help to ask yourself the following questions when deciding whether or not to be screened:</a:t>
            </a:r>
            <a:endParaRPr sz="1050">
              <a:solidFill>
                <a:srgbClr val="232323"/>
              </a:solidFill>
              <a:highlight>
                <a:srgbClr val="FFFFFF"/>
              </a:highlight>
              <a:latin typeface="Verdana"/>
              <a:ea typeface="Verdana"/>
              <a:cs typeface="Verdana"/>
              <a:sym typeface="Verdana"/>
            </a:endParaRPr>
          </a:p>
          <a:p>
            <a:pPr indent="0" lvl="0" marL="0" rtl="0" algn="l">
              <a:spcBef>
                <a:spcPts val="110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1120800" y="857250"/>
            <a:ext cx="6667500" cy="4286250"/>
          </a:xfrm>
          <a:prstGeom prst="rect">
            <a:avLst/>
          </a:prstGeom>
          <a:noFill/>
          <a:ln>
            <a:noFill/>
          </a:ln>
        </p:spPr>
      </p:pic>
      <p:sp>
        <p:nvSpPr>
          <p:cNvPr id="72" name="Google Shape;72;p15"/>
          <p:cNvSpPr txBox="1"/>
          <p:nvPr>
            <p:ph type="title"/>
          </p:nvPr>
        </p:nvSpPr>
        <p:spPr>
          <a:xfrm>
            <a:off x="380425"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Cancer Incidence 2017-2019 UK</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2"/>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Should I get a PSA test</a:t>
            </a:r>
            <a:endParaRPr/>
          </a:p>
        </p:txBody>
      </p:sp>
      <p:sp>
        <p:nvSpPr>
          <p:cNvPr id="245" name="Google Shape;245;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050">
                <a:solidFill>
                  <a:srgbClr val="232323"/>
                </a:solidFill>
                <a:highlight>
                  <a:srgbClr val="FFFFFF"/>
                </a:highlight>
                <a:latin typeface="Verdana"/>
                <a:ea typeface="Verdana"/>
                <a:cs typeface="Verdana"/>
                <a:sym typeface="Verdana"/>
              </a:rPr>
              <a:t>Am I at high risk for prostate cancer?</a:t>
            </a:r>
            <a:endParaRPr b="1" sz="1050">
              <a:solidFill>
                <a:srgbClr val="232323"/>
              </a:solidFill>
              <a:highlight>
                <a:srgbClr val="FFFFFF"/>
              </a:highlight>
              <a:latin typeface="Verdana"/>
              <a:ea typeface="Verdana"/>
              <a:cs typeface="Verdana"/>
              <a:sym typeface="Verdana"/>
            </a:endParaRPr>
          </a:p>
          <a:p>
            <a:pPr indent="-295275" lvl="0" marL="596900" rtl="0" algn="l">
              <a:spcBef>
                <a:spcPts val="120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On average, 1 in 6 men will get prostate cancer. But some men are at higher risk, including Black men and men with a close relative who had the disease. If you're not sure, your doctor can help you figure out if you are at high risk.</a:t>
            </a:r>
            <a:endParaRPr sz="1050">
              <a:solidFill>
                <a:srgbClr val="232323"/>
              </a:solidFill>
              <a:highlight>
                <a:srgbClr val="FFFFFF"/>
              </a:highlight>
              <a:latin typeface="Verdana"/>
              <a:ea typeface="Verdana"/>
              <a:cs typeface="Verdana"/>
              <a:sym typeface="Verdana"/>
            </a:endParaRPr>
          </a:p>
          <a:p>
            <a:pPr indent="0" lvl="0" marL="0" rtl="0" algn="l">
              <a:spcBef>
                <a:spcPts val="200"/>
              </a:spcBef>
              <a:spcAft>
                <a:spcPts val="0"/>
              </a:spcAft>
              <a:buNone/>
            </a:pPr>
            <a:r>
              <a:rPr b="1" lang="en" sz="1050">
                <a:solidFill>
                  <a:srgbClr val="232323"/>
                </a:solidFill>
                <a:highlight>
                  <a:srgbClr val="FFFFFF"/>
                </a:highlight>
                <a:latin typeface="Verdana"/>
                <a:ea typeface="Verdana"/>
                <a:cs typeface="Verdana"/>
                <a:sym typeface="Verdana"/>
              </a:rPr>
              <a:t>Do I want to know if I have prostate cancer?</a:t>
            </a:r>
            <a:endParaRPr b="1" sz="1050">
              <a:solidFill>
                <a:srgbClr val="232323"/>
              </a:solidFill>
              <a:highlight>
                <a:srgbClr val="FFFFFF"/>
              </a:highlight>
              <a:latin typeface="Verdana"/>
              <a:ea typeface="Verdana"/>
              <a:cs typeface="Verdana"/>
              <a:sym typeface="Verdana"/>
            </a:endParaRPr>
          </a:p>
          <a:p>
            <a:pPr indent="-295275" lvl="0" marL="596900" rtl="0" algn="l">
              <a:spcBef>
                <a:spcPts val="120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Some cancers found by screening tests are slow growing, and would not cause harm for many years or might never cause harm. That means you could go through treatment for a cancer that would not have caused you harm.</a:t>
            </a:r>
            <a:endParaRPr sz="1050">
              <a:solidFill>
                <a:srgbClr val="232323"/>
              </a:solidFill>
              <a:highlight>
                <a:srgbClr val="FFFFFF"/>
              </a:highlight>
              <a:latin typeface="Verdana"/>
              <a:ea typeface="Verdana"/>
              <a:cs typeface="Verdana"/>
              <a:sym typeface="Verdana"/>
            </a:endParaRPr>
          </a:p>
          <a:p>
            <a:pPr indent="-295275" lvl="0" marL="596900" rtl="0" algn="l">
              <a:spcBef>
                <a:spcPts val="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Some people feel better having as much information as possible. Other people prefer to take a "wait and see" approach. Think about which bothers you more – the possibility of not catching cancer as early as possible, or the risks that come with tests and treatments you might not otherwise have needed.</a:t>
            </a:r>
            <a:endParaRPr sz="1050">
              <a:solidFill>
                <a:srgbClr val="232323"/>
              </a:solidFill>
              <a:highlight>
                <a:srgbClr val="FFFFFF"/>
              </a:highlight>
              <a:latin typeface="Verdana"/>
              <a:ea typeface="Verdana"/>
              <a:cs typeface="Verdana"/>
              <a:sym typeface="Verdana"/>
            </a:endParaRPr>
          </a:p>
          <a:p>
            <a:pPr indent="0" lvl="0" marL="0" rtl="0" algn="l">
              <a:spcBef>
                <a:spcPts val="200"/>
              </a:spcBef>
              <a:spcAft>
                <a:spcPts val="1200"/>
              </a:spcAft>
              <a:buNone/>
            </a:pPr>
            <a:r>
              <a:t/>
            </a:r>
            <a:endParaRPr sz="1050">
              <a:solidFill>
                <a:srgbClr val="232323"/>
              </a:solidFill>
              <a:highlight>
                <a:srgbClr val="FFFFFF"/>
              </a:highlight>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3"/>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Should I get a PSA test</a:t>
            </a:r>
            <a:endParaRPr/>
          </a:p>
          <a:p>
            <a:pPr indent="0" lvl="0" marL="0" rtl="0" algn="l">
              <a:spcBef>
                <a:spcPts val="0"/>
              </a:spcBef>
              <a:spcAft>
                <a:spcPts val="0"/>
              </a:spcAft>
              <a:buNone/>
            </a:pPr>
            <a:r>
              <a:t/>
            </a:r>
            <a:endParaRPr/>
          </a:p>
        </p:txBody>
      </p:sp>
      <p:sp>
        <p:nvSpPr>
          <p:cNvPr id="251" name="Google Shape;251;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050">
                <a:solidFill>
                  <a:srgbClr val="232323"/>
                </a:solidFill>
                <a:highlight>
                  <a:srgbClr val="FFFFFF"/>
                </a:highlight>
                <a:latin typeface="Verdana"/>
                <a:ea typeface="Verdana"/>
                <a:cs typeface="Verdana"/>
                <a:sym typeface="Verdana"/>
              </a:rPr>
              <a:t>How do I feel about the possibility of getting a "false positive" result?</a:t>
            </a:r>
            <a:endParaRPr b="1" sz="1050">
              <a:solidFill>
                <a:srgbClr val="232323"/>
              </a:solidFill>
              <a:highlight>
                <a:srgbClr val="FFFFFF"/>
              </a:highlight>
              <a:latin typeface="Verdana"/>
              <a:ea typeface="Verdana"/>
              <a:cs typeface="Verdana"/>
              <a:sym typeface="Verdana"/>
            </a:endParaRPr>
          </a:p>
          <a:p>
            <a:pPr indent="-295275" lvl="0" marL="596900" rtl="0" algn="l">
              <a:spcBef>
                <a:spcPts val="120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2 out of every 3 positive PSA tests end up being "false positives." This means the test suggests cancer when there is actually no cancer. This can lead to unneeded worry and extra tests, including a biopsy (see next question).</a:t>
            </a:r>
            <a:endParaRPr sz="1050">
              <a:solidFill>
                <a:srgbClr val="232323"/>
              </a:solidFill>
              <a:highlight>
                <a:srgbClr val="FFFFFF"/>
              </a:highlight>
              <a:latin typeface="Verdana"/>
              <a:ea typeface="Verdana"/>
              <a:cs typeface="Verdana"/>
              <a:sym typeface="Verdana"/>
            </a:endParaRPr>
          </a:p>
          <a:p>
            <a:pPr indent="-295275" lvl="0" marL="596900" rtl="0" algn="l">
              <a:spcBef>
                <a:spcPts val="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Other things besides cancer can cause a PSA test to be positive. These include an enlarged prostate, riding a bicycle, or ejaculating (having an orgasm) within a few days before the test.</a:t>
            </a:r>
            <a:endParaRPr sz="1050">
              <a:solidFill>
                <a:srgbClr val="232323"/>
              </a:solidFill>
              <a:highlight>
                <a:srgbClr val="FFFFFF"/>
              </a:highlight>
              <a:latin typeface="Verdana"/>
              <a:ea typeface="Verdana"/>
              <a:cs typeface="Verdana"/>
              <a:sym typeface="Verdana"/>
            </a:endParaRPr>
          </a:p>
          <a:p>
            <a:pPr indent="0" lvl="0" marL="0" rtl="0" algn="l">
              <a:spcBef>
                <a:spcPts val="200"/>
              </a:spcBef>
              <a:spcAft>
                <a:spcPts val="0"/>
              </a:spcAft>
              <a:buNone/>
            </a:pPr>
            <a:r>
              <a:rPr b="1" lang="en" sz="1050">
                <a:solidFill>
                  <a:srgbClr val="232323"/>
                </a:solidFill>
                <a:highlight>
                  <a:srgbClr val="FFFFFF"/>
                </a:highlight>
                <a:latin typeface="Verdana"/>
                <a:ea typeface="Verdana"/>
                <a:cs typeface="Verdana"/>
                <a:sym typeface="Verdana"/>
              </a:rPr>
              <a:t>Am I willing to have a prostate biopsy to check for cancer?</a:t>
            </a:r>
            <a:endParaRPr b="1" sz="1050">
              <a:solidFill>
                <a:srgbClr val="232323"/>
              </a:solidFill>
              <a:highlight>
                <a:srgbClr val="FFFFFF"/>
              </a:highlight>
              <a:latin typeface="Verdana"/>
              <a:ea typeface="Verdana"/>
              <a:cs typeface="Verdana"/>
              <a:sym typeface="Verdana"/>
            </a:endParaRPr>
          </a:p>
          <a:p>
            <a:pPr indent="-295275" lvl="0" marL="596900" rtl="0" algn="l">
              <a:spcBef>
                <a:spcPts val="120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If your PSA test comes back positive, you might then need another test called a "biopsy" to look for cancer. This test can be painful and comes with some risk of infection.</a:t>
            </a:r>
            <a:endParaRPr sz="1050">
              <a:solidFill>
                <a:srgbClr val="232323"/>
              </a:solidFill>
              <a:highlight>
                <a:srgbClr val="FFFFFF"/>
              </a:highlight>
              <a:latin typeface="Verdana"/>
              <a:ea typeface="Verdana"/>
              <a:cs typeface="Verdana"/>
              <a:sym typeface="Verdana"/>
            </a:endParaRPr>
          </a:p>
          <a:p>
            <a:pPr indent="0" lvl="0" marL="0" rtl="0" algn="l">
              <a:spcBef>
                <a:spcPts val="200"/>
              </a:spcBef>
              <a:spcAft>
                <a:spcPts val="0"/>
              </a:spcAft>
              <a:buNone/>
            </a:pPr>
            <a:r>
              <a:rPr b="1" lang="en" sz="1050">
                <a:solidFill>
                  <a:srgbClr val="232323"/>
                </a:solidFill>
                <a:highlight>
                  <a:srgbClr val="FFFFFF"/>
                </a:highlight>
                <a:latin typeface="Verdana"/>
                <a:ea typeface="Verdana"/>
                <a:cs typeface="Verdana"/>
                <a:sym typeface="Verdana"/>
              </a:rPr>
              <a:t>Would I want to be treated if I learned I had prostate cancer?</a:t>
            </a:r>
            <a:endParaRPr b="1" sz="1050">
              <a:solidFill>
                <a:srgbClr val="232323"/>
              </a:solidFill>
              <a:highlight>
                <a:srgbClr val="FFFFFF"/>
              </a:highlight>
              <a:latin typeface="Verdana"/>
              <a:ea typeface="Verdana"/>
              <a:cs typeface="Verdana"/>
              <a:sym typeface="Verdana"/>
            </a:endParaRPr>
          </a:p>
          <a:p>
            <a:pPr indent="-295275" lvl="0" marL="596900" rtl="0" algn="l">
              <a:spcBef>
                <a:spcPts val="120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For some men, "active surveillance" might be an option. Men who choose this option do not have treatment right away. But they do have routine tests to check whether the cancer starts to grow. If so, they can start active treatment then.</a:t>
            </a:r>
            <a:endParaRPr sz="1050">
              <a:solidFill>
                <a:srgbClr val="232323"/>
              </a:solidFill>
              <a:highlight>
                <a:srgbClr val="FFFFFF"/>
              </a:highlight>
              <a:latin typeface="Verdana"/>
              <a:ea typeface="Verdana"/>
              <a:cs typeface="Verdana"/>
              <a:sym typeface="Verdana"/>
            </a:endParaRPr>
          </a:p>
          <a:p>
            <a:pPr indent="-295275" lvl="0" marL="596900" rtl="0" algn="l">
              <a:spcBef>
                <a:spcPts val="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Some men wish to get treatment right away, or their doctors suggest treatment (rather than active surveillance) based on their cancer. Possible options include radiation and surgery.</a:t>
            </a:r>
            <a:endParaRPr sz="1050">
              <a:solidFill>
                <a:srgbClr val="232323"/>
              </a:solidFill>
              <a:highlight>
                <a:srgbClr val="FFFFFF"/>
              </a:highlight>
              <a:latin typeface="Verdana"/>
              <a:ea typeface="Verdana"/>
              <a:cs typeface="Verdana"/>
              <a:sym typeface="Verdana"/>
            </a:endParaRPr>
          </a:p>
          <a:p>
            <a:pPr indent="0" lvl="0" marL="0" rtl="0" algn="l">
              <a:spcBef>
                <a:spcPts val="200"/>
              </a:spcBef>
              <a:spcAft>
                <a:spcPts val="12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44"/>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Should I get a PSA test</a:t>
            </a:r>
            <a:endParaRPr/>
          </a:p>
          <a:p>
            <a:pPr indent="0" lvl="0" marL="0" rtl="0" algn="l">
              <a:spcBef>
                <a:spcPts val="0"/>
              </a:spcBef>
              <a:spcAft>
                <a:spcPts val="0"/>
              </a:spcAft>
              <a:buNone/>
            </a:pPr>
            <a:r>
              <a:t/>
            </a:r>
            <a:endParaRPr/>
          </a:p>
        </p:txBody>
      </p:sp>
      <p:sp>
        <p:nvSpPr>
          <p:cNvPr id="257" name="Google Shape;257;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050">
                <a:solidFill>
                  <a:srgbClr val="232323"/>
                </a:solidFill>
                <a:highlight>
                  <a:srgbClr val="FFFFFF"/>
                </a:highlight>
                <a:latin typeface="Verdana"/>
                <a:ea typeface="Verdana"/>
                <a:cs typeface="Verdana"/>
                <a:sym typeface="Verdana"/>
              </a:rPr>
              <a:t>How do I feel about the risks of being treated for prostate cancer?</a:t>
            </a:r>
            <a:endParaRPr b="1" sz="1050">
              <a:solidFill>
                <a:srgbClr val="232323"/>
              </a:solidFill>
              <a:highlight>
                <a:srgbClr val="FFFFFF"/>
              </a:highlight>
              <a:latin typeface="Verdana"/>
              <a:ea typeface="Verdana"/>
              <a:cs typeface="Verdana"/>
              <a:sym typeface="Verdana"/>
            </a:endParaRPr>
          </a:p>
          <a:p>
            <a:pPr indent="-295275" lvl="0" marL="596900" rtl="0" algn="l">
              <a:spcBef>
                <a:spcPts val="120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The risks of treatments like radiation and surgery include problems with urinating, erectile function, and having bowel movements.</a:t>
            </a:r>
            <a:endParaRPr sz="1050">
              <a:solidFill>
                <a:srgbClr val="232323"/>
              </a:solidFill>
              <a:highlight>
                <a:srgbClr val="FFFFFF"/>
              </a:highlight>
              <a:latin typeface="Verdana"/>
              <a:ea typeface="Verdana"/>
              <a:cs typeface="Verdana"/>
              <a:sym typeface="Verdana"/>
            </a:endParaRPr>
          </a:p>
          <a:p>
            <a:pPr indent="0" lvl="0" marL="0" rtl="0" algn="l">
              <a:spcBef>
                <a:spcPts val="200"/>
              </a:spcBef>
              <a:spcAft>
                <a:spcPts val="0"/>
              </a:spcAft>
              <a:buNone/>
            </a:pPr>
            <a:r>
              <a:rPr b="1" lang="en" sz="1050">
                <a:solidFill>
                  <a:srgbClr val="232323"/>
                </a:solidFill>
                <a:highlight>
                  <a:srgbClr val="FFFFFF"/>
                </a:highlight>
                <a:latin typeface="Verdana"/>
                <a:ea typeface="Verdana"/>
                <a:cs typeface="Verdana"/>
                <a:sym typeface="Verdana"/>
              </a:rPr>
              <a:t>How would I feel about getting a serious (or even deadly) form of prostate cancer if I had decided not to get screened?</a:t>
            </a:r>
            <a:endParaRPr b="1" sz="1050">
              <a:solidFill>
                <a:srgbClr val="232323"/>
              </a:solidFill>
              <a:highlight>
                <a:srgbClr val="FFFFFF"/>
              </a:highlight>
              <a:latin typeface="Verdana"/>
              <a:ea typeface="Verdana"/>
              <a:cs typeface="Verdana"/>
              <a:sym typeface="Verdana"/>
            </a:endParaRPr>
          </a:p>
          <a:p>
            <a:pPr indent="-295275" lvl="0" marL="596900" rtl="0" algn="l">
              <a:spcBef>
                <a:spcPts val="1200"/>
              </a:spcBef>
              <a:spcAft>
                <a:spcPts val="0"/>
              </a:spcAft>
              <a:buClr>
                <a:srgbClr val="232323"/>
              </a:buClr>
              <a:buSzPts val="1050"/>
              <a:buFont typeface="Verdana"/>
              <a:buChar char="■"/>
            </a:pPr>
            <a:r>
              <a:rPr lang="en" sz="1050">
                <a:solidFill>
                  <a:srgbClr val="232323"/>
                </a:solidFill>
                <a:highlight>
                  <a:srgbClr val="FFFFFF"/>
                </a:highlight>
                <a:latin typeface="Verdana"/>
                <a:ea typeface="Verdana"/>
                <a:cs typeface="Verdana"/>
                <a:sym typeface="Verdana"/>
              </a:rPr>
              <a:t>Although this is rare, it might help to think about whether you would regret not having done everything possible to find cancer early.</a:t>
            </a:r>
            <a:endParaRPr sz="1050">
              <a:solidFill>
                <a:srgbClr val="232323"/>
              </a:solidFill>
              <a:highlight>
                <a:srgbClr val="FFFFFF"/>
              </a:highlight>
              <a:latin typeface="Verdana"/>
              <a:ea typeface="Verdana"/>
              <a:cs typeface="Verdana"/>
              <a:sym typeface="Verdana"/>
            </a:endParaRPr>
          </a:p>
          <a:p>
            <a:pPr indent="0" lvl="0" marL="0" rtl="0" algn="l">
              <a:spcBef>
                <a:spcPts val="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6"/>
          <p:cNvPicPr preferRelativeResize="0"/>
          <p:nvPr/>
        </p:nvPicPr>
        <p:blipFill>
          <a:blip r:embed="rId3">
            <a:alphaModFix/>
          </a:blip>
          <a:stretch>
            <a:fillRect/>
          </a:stretch>
        </p:blipFill>
        <p:spPr>
          <a:xfrm>
            <a:off x="1030125" y="1095125"/>
            <a:ext cx="6746201" cy="3970675"/>
          </a:xfrm>
          <a:prstGeom prst="rect">
            <a:avLst/>
          </a:prstGeom>
          <a:noFill/>
          <a:ln>
            <a:noFill/>
          </a:ln>
        </p:spPr>
      </p:pic>
      <p:sp>
        <p:nvSpPr>
          <p:cNvPr id="78" name="Google Shape;78;p16"/>
          <p:cNvSpPr txBox="1"/>
          <p:nvPr>
            <p:ph type="title"/>
          </p:nvPr>
        </p:nvSpPr>
        <p:spPr>
          <a:xfrm>
            <a:off x="380425" y="575950"/>
            <a:ext cx="6321600" cy="63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Cancer Mortality </a:t>
            </a:r>
            <a:r>
              <a:rPr lang="en"/>
              <a:t>2017-2019 UK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do you notice</a:t>
            </a:r>
            <a:endParaRPr/>
          </a:p>
        </p:txBody>
      </p:sp>
      <p:sp>
        <p:nvSpPr>
          <p:cNvPr id="84" name="Google Shape;84;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Incidence									Mortality</a:t>
            </a:r>
            <a:endParaRPr/>
          </a:p>
        </p:txBody>
      </p:sp>
      <p:pic>
        <p:nvPicPr>
          <p:cNvPr id="85" name="Google Shape;85;p17"/>
          <p:cNvPicPr preferRelativeResize="0"/>
          <p:nvPr/>
        </p:nvPicPr>
        <p:blipFill>
          <a:blip r:embed="rId3">
            <a:alphaModFix/>
          </a:blip>
          <a:stretch>
            <a:fillRect/>
          </a:stretch>
        </p:blipFill>
        <p:spPr>
          <a:xfrm>
            <a:off x="-112250" y="1496075"/>
            <a:ext cx="5125750" cy="3295125"/>
          </a:xfrm>
          <a:prstGeom prst="rect">
            <a:avLst/>
          </a:prstGeom>
          <a:noFill/>
          <a:ln>
            <a:noFill/>
          </a:ln>
        </p:spPr>
      </p:pic>
      <p:pic>
        <p:nvPicPr>
          <p:cNvPr id="86" name="Google Shape;86;p17"/>
          <p:cNvPicPr preferRelativeResize="0"/>
          <p:nvPr/>
        </p:nvPicPr>
        <p:blipFill>
          <a:blip r:embed="rId4">
            <a:alphaModFix/>
          </a:blip>
          <a:stretch>
            <a:fillRect/>
          </a:stretch>
        </p:blipFill>
        <p:spPr>
          <a:xfrm>
            <a:off x="4088725" y="1682144"/>
            <a:ext cx="5125750" cy="30169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1456663" y="169351"/>
            <a:ext cx="5719975" cy="2279324"/>
          </a:xfrm>
          <a:prstGeom prst="rect">
            <a:avLst/>
          </a:prstGeom>
          <a:noFill/>
          <a:ln>
            <a:noFill/>
          </a:ln>
        </p:spPr>
      </p:pic>
      <p:pic>
        <p:nvPicPr>
          <p:cNvPr id="92" name="Google Shape;92;p18"/>
          <p:cNvPicPr preferRelativeResize="0"/>
          <p:nvPr/>
        </p:nvPicPr>
        <p:blipFill>
          <a:blip r:embed="rId4">
            <a:alphaModFix/>
          </a:blip>
          <a:stretch>
            <a:fillRect/>
          </a:stretch>
        </p:blipFill>
        <p:spPr>
          <a:xfrm>
            <a:off x="1492675" y="2571750"/>
            <a:ext cx="5647958" cy="2478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 name="Google Shape;98;p19"/>
          <p:cNvPicPr preferRelativeResize="0"/>
          <p:nvPr/>
        </p:nvPicPr>
        <p:blipFill>
          <a:blip r:embed="rId3">
            <a:alphaModFix/>
          </a:blip>
          <a:stretch>
            <a:fillRect/>
          </a:stretch>
        </p:blipFill>
        <p:spPr>
          <a:xfrm>
            <a:off x="1238250" y="793750"/>
            <a:ext cx="6667500" cy="4286250"/>
          </a:xfrm>
          <a:prstGeom prst="rect">
            <a:avLst/>
          </a:prstGeom>
          <a:noFill/>
          <a:ln>
            <a:noFill/>
          </a:ln>
        </p:spPr>
      </p:pic>
      <p:sp>
        <p:nvSpPr>
          <p:cNvPr id="99" name="Google Shape;99;p19"/>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 of deaths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5" name="Google Shape;105;p20"/>
          <p:cNvPicPr preferRelativeResize="0"/>
          <p:nvPr/>
        </p:nvPicPr>
        <p:blipFill>
          <a:blip r:embed="rId3">
            <a:alphaModFix/>
          </a:blip>
          <a:stretch>
            <a:fillRect/>
          </a:stretch>
        </p:blipFill>
        <p:spPr>
          <a:xfrm>
            <a:off x="1238250" y="769425"/>
            <a:ext cx="6667500" cy="4286250"/>
          </a:xfrm>
          <a:prstGeom prst="rect">
            <a:avLst/>
          </a:prstGeom>
          <a:noFill/>
          <a:ln>
            <a:noFill/>
          </a:ln>
        </p:spPr>
      </p:pic>
      <p:sp>
        <p:nvSpPr>
          <p:cNvPr id="106" name="Google Shape;106;p20"/>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 of deaths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391350"/>
            <a:ext cx="8520600" cy="626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Breast cancer rates and survival over time</a:t>
            </a:r>
            <a:endParaRPr/>
          </a:p>
        </p:txBody>
      </p:sp>
      <p:sp>
        <p:nvSpPr>
          <p:cNvPr id="112" name="Google Shape;112;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3" name="Google Shape;113;p21"/>
          <p:cNvPicPr preferRelativeResize="0"/>
          <p:nvPr/>
        </p:nvPicPr>
        <p:blipFill>
          <a:blip r:embed="rId3">
            <a:alphaModFix/>
          </a:blip>
          <a:stretch>
            <a:fillRect/>
          </a:stretch>
        </p:blipFill>
        <p:spPr>
          <a:xfrm>
            <a:off x="-3" y="1311325"/>
            <a:ext cx="6157775" cy="3722300"/>
          </a:xfrm>
          <a:prstGeom prst="rect">
            <a:avLst/>
          </a:prstGeom>
          <a:noFill/>
          <a:ln>
            <a:noFill/>
          </a:ln>
        </p:spPr>
      </p:pic>
      <p:pic>
        <p:nvPicPr>
          <p:cNvPr id="114" name="Google Shape;114;p21"/>
          <p:cNvPicPr preferRelativeResize="0"/>
          <p:nvPr/>
        </p:nvPicPr>
        <p:blipFill>
          <a:blip r:embed="rId4">
            <a:alphaModFix/>
          </a:blip>
          <a:stretch>
            <a:fillRect/>
          </a:stretch>
        </p:blipFill>
        <p:spPr>
          <a:xfrm>
            <a:off x="5982663" y="1017450"/>
            <a:ext cx="2486025" cy="3962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