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Ex1.xml" ContentType="application/vnd.ms-office.chartex+xml"/>
  <Override PartName="/ppt/charts/style1.xml" ContentType="application/vnd.ms-office.chartstyle+xml"/>
  <Override PartName="/ppt/charts/colors1.xml" ContentType="application/vnd.ms-office.chartcolorstyle+xml"/>
  <Override PartName="/ppt/charts/chartEx2.xml" ContentType="application/vnd.ms-office.chartex+xml"/>
  <Override PartName="/ppt/charts/style2.xml" ContentType="application/vnd.ms-office.chartstyle+xml"/>
  <Override PartName="/ppt/charts/colors2.xml" ContentType="application/vnd.ms-office.chartcolorstyle+xml"/>
  <Override PartName="/ppt/charts/chartEx3.xml" ContentType="application/vnd.ms-office.chartex+xml"/>
  <Override PartName="/ppt/charts/style3.xml" ContentType="application/vnd.ms-office.chartstyle+xml"/>
  <Override PartName="/ppt/charts/colors3.xml" ContentType="application/vnd.ms-office.chartcolorstyle+xml"/>
  <Override PartName="/ppt/charts/chartEx4.xml" ContentType="application/vnd.ms-office.chartex+xml"/>
  <Override PartName="/ppt/charts/style4.xml" ContentType="application/vnd.ms-office.chartstyle+xml"/>
  <Override PartName="/ppt/charts/colors4.xml" ContentType="application/vnd.ms-office.chartcolorstyle+xml"/>
  <Override PartName="/ppt/charts/chartEx5.xml" ContentType="application/vnd.ms-office.chartex+xml"/>
  <Override PartName="/ppt/charts/style5.xml" ContentType="application/vnd.ms-office.chartstyle+xml"/>
  <Override PartName="/ppt/charts/colors5.xml" ContentType="application/vnd.ms-office.chartcolorstyle+xml"/>
  <Override PartName="/ppt/charts/chartEx6.xml" ContentType="application/vnd.ms-office.chartex+xml"/>
  <Override PartName="/ppt/charts/style6.xml" ContentType="application/vnd.ms-office.chartstyle+xml"/>
  <Override PartName="/ppt/charts/colors6.xml" ContentType="application/vnd.ms-office.chartcolorstyle+xml"/>
  <Override PartName="/ppt/charts/chartEx7.xml" ContentType="application/vnd.ms-office.chartex+xml"/>
  <Override PartName="/ppt/charts/style7.xml" ContentType="application/vnd.ms-office.chartstyle+xml"/>
  <Override PartName="/ppt/charts/colors7.xml" ContentType="application/vnd.ms-office.chartcolorstyle+xml"/>
  <Override PartName="/ppt/charts/chartEx8.xml" ContentType="application/vnd.ms-office.chartex+xml"/>
  <Override PartName="/ppt/charts/style8.xml" ContentType="application/vnd.ms-office.chartstyle+xml"/>
  <Override PartName="/ppt/charts/colors8.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2" r:id="rId1"/>
  </p:sldMasterIdLst>
  <p:notesMasterIdLst>
    <p:notesMasterId r:id="rId8"/>
  </p:notesMasterIdLst>
  <p:sldIdLst>
    <p:sldId id="288" r:id="rId2"/>
    <p:sldId id="291" r:id="rId3"/>
    <p:sldId id="303" r:id="rId4"/>
    <p:sldId id="302" r:id="rId5"/>
    <p:sldId id="300" r:id="rId6"/>
    <p:sldId id="301" r:id="rId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7B53CC-0329-43D7-9BBD-490D9A77ED71}" v="41" dt="2024-05-01T18:16:35.139"/>
    <p1510:client id="{DD40F618-1F57-45F4-AD2D-BF39600F59D7}" v="5" dt="2024-05-01T14:51:49.3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79" autoAdjust="0"/>
    <p:restoredTop sz="94598" autoAdjust="0"/>
  </p:normalViewPr>
  <p:slideViewPr>
    <p:cSldViewPr snapToGrid="0" showGuides="1">
      <p:cViewPr varScale="1">
        <p:scale>
          <a:sx n="138" d="100"/>
          <a:sy n="138" d="100"/>
        </p:scale>
        <p:origin x="624" y="114"/>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Ex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oleObject" Target="Book1" TargetMode="External"/></Relationships>
</file>

<file path=ppt/charts/_rels/chartEx2.xml.rels><?xml version="1.0" encoding="UTF-8" standalone="yes"?>
<Relationships xmlns="http://schemas.openxmlformats.org/package/2006/relationships"><Relationship Id="rId3" Type="http://schemas.microsoft.com/office/2011/relationships/chartColorStyle" Target="colors2.xml"/><Relationship Id="rId2" Type="http://schemas.microsoft.com/office/2011/relationships/chartStyle" Target="style2.xml"/><Relationship Id="rId1" Type="http://schemas.openxmlformats.org/officeDocument/2006/relationships/oleObject" Target="Book1" TargetMode="External"/></Relationships>
</file>

<file path=ppt/charts/_rels/chartEx3.xml.rels><?xml version="1.0" encoding="UTF-8" standalone="yes"?>
<Relationships xmlns="http://schemas.openxmlformats.org/package/2006/relationships"><Relationship Id="rId3" Type="http://schemas.microsoft.com/office/2011/relationships/chartColorStyle" Target="colors3.xml"/><Relationship Id="rId2" Type="http://schemas.microsoft.com/office/2011/relationships/chartStyle" Target="style3.xml"/><Relationship Id="rId1" Type="http://schemas.openxmlformats.org/officeDocument/2006/relationships/oleObject" Target="Book1" TargetMode="External"/></Relationships>
</file>

<file path=ppt/charts/_rels/chartEx4.xml.rels><?xml version="1.0" encoding="UTF-8" standalone="yes"?>
<Relationships xmlns="http://schemas.openxmlformats.org/package/2006/relationships"><Relationship Id="rId3" Type="http://schemas.microsoft.com/office/2011/relationships/chartColorStyle" Target="colors4.xml"/><Relationship Id="rId2" Type="http://schemas.microsoft.com/office/2011/relationships/chartStyle" Target="style4.xml"/><Relationship Id="rId1" Type="http://schemas.openxmlformats.org/officeDocument/2006/relationships/oleObject" Target="Book1" TargetMode="External"/></Relationships>
</file>

<file path=ppt/charts/_rels/chartEx5.xml.rels><?xml version="1.0" encoding="UTF-8" standalone="yes"?>
<Relationships xmlns="http://schemas.openxmlformats.org/package/2006/relationships"><Relationship Id="rId3" Type="http://schemas.microsoft.com/office/2011/relationships/chartColorStyle" Target="colors5.xml"/><Relationship Id="rId2" Type="http://schemas.microsoft.com/office/2011/relationships/chartStyle" Target="style5.xml"/><Relationship Id="rId1" Type="http://schemas.openxmlformats.org/officeDocument/2006/relationships/oleObject" Target="Book1" TargetMode="External"/></Relationships>
</file>

<file path=ppt/charts/_rels/chartEx6.xml.rels><?xml version="1.0" encoding="UTF-8" standalone="yes"?>
<Relationships xmlns="http://schemas.openxmlformats.org/package/2006/relationships"><Relationship Id="rId3" Type="http://schemas.microsoft.com/office/2011/relationships/chartColorStyle" Target="colors6.xml"/><Relationship Id="rId2" Type="http://schemas.microsoft.com/office/2011/relationships/chartStyle" Target="style6.xml"/><Relationship Id="rId1" Type="http://schemas.openxmlformats.org/officeDocument/2006/relationships/oleObject" Target="Book1" TargetMode="External"/></Relationships>
</file>

<file path=ppt/charts/_rels/chartEx7.xml.rels><?xml version="1.0" encoding="UTF-8" standalone="yes"?>
<Relationships xmlns="http://schemas.openxmlformats.org/package/2006/relationships"><Relationship Id="rId3" Type="http://schemas.microsoft.com/office/2011/relationships/chartColorStyle" Target="colors7.xml"/><Relationship Id="rId2" Type="http://schemas.microsoft.com/office/2011/relationships/chartStyle" Target="style7.xml"/><Relationship Id="rId1" Type="http://schemas.openxmlformats.org/officeDocument/2006/relationships/oleObject" Target="Book1" TargetMode="External"/></Relationships>
</file>

<file path=ppt/charts/_rels/chartEx8.xml.rels><?xml version="1.0" encoding="UTF-8" standalone="yes"?>
<Relationships xmlns="http://schemas.openxmlformats.org/package/2006/relationships"><Relationship Id="rId3" Type="http://schemas.microsoft.com/office/2011/relationships/chartColorStyle" Target="colors8.xml"/><Relationship Id="rId2" Type="http://schemas.microsoft.com/office/2011/relationships/chartStyle" Target="style8.xml"/><Relationship Id="rId1" Type="http://schemas.openxmlformats.org/officeDocument/2006/relationships/oleObject" Target="Book1" TargetMode="External"/></Relationships>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Sheet1!$B$1:$C$1</cx:f>
        <cx:lvl ptCount="2">
          <cx:pt idx="0">Male</cx:pt>
          <cx:pt idx="1">Female</cx:pt>
        </cx:lvl>
      </cx:strDim>
      <cx:numDim type="size">
        <cx:f>Sheet1!$B$2:$C$2</cx:f>
        <cx:lvl ptCount="2" formatCode="0%">
          <cx:pt idx="0">0.34870000000000001</cx:pt>
          <cx:pt idx="1">0.65129999999999999</cx:pt>
        </cx:lvl>
      </cx:numDim>
    </cx:data>
  </cx:chartData>
  <cx:chart>
    <cx:plotArea>
      <cx:plotAreaRegion>
        <cx:series layoutId="sunburst" uniqueId="{A2BB186D-5A56-4B2D-8C78-DF9D2E99844A}">
          <cx:tx>
            <cx:txData>
              <cx:f>Sheet1!$A$2</cx:f>
              <cx:v>Top</cx:v>
            </cx:txData>
          </cx:tx>
          <cx:dataId val="0"/>
        </cx:series>
      </cx:plotAreaRegion>
    </cx:plotArea>
  </cx:chart>
  <cx:spPr>
    <a:ln>
      <a:noFill/>
    </a:ln>
  </cx:spPr>
</cx:chartSpace>
</file>

<file path=ppt/charts/chartEx2.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Sheet1!$B$1:$C$1</cx:f>
        <cx:lvl ptCount="2">
          <cx:pt idx="0">Male</cx:pt>
          <cx:pt idx="1">Female</cx:pt>
        </cx:lvl>
      </cx:strDim>
      <cx:numDim type="size">
        <cx:f>Sheet1!$B$3:$C$3</cx:f>
        <cx:lvl ptCount="2" formatCode="0%">
          <cx:pt idx="0">0.24690000000000001</cx:pt>
          <cx:pt idx="1">0.75309999999999999</cx:pt>
        </cx:lvl>
      </cx:numDim>
    </cx:data>
  </cx:chartData>
  <cx:chart>
    <cx:plotArea>
      <cx:plotAreaRegion>
        <cx:series layoutId="sunburst" uniqueId="{53893B6B-6CEF-4FD0-824D-AFC3E2A91A18}">
          <cx:tx>
            <cx:txData>
              <cx:f>Sheet1!$A$3</cx:f>
              <cx:v>Upper Middle </cx:v>
            </cx:txData>
          </cx:tx>
          <cx:spPr>
            <a:ln>
              <a:noFill/>
            </a:ln>
          </cx:spPr>
          <cx:dataId val="0"/>
        </cx:series>
      </cx:plotAreaRegion>
    </cx:plotArea>
  </cx:chart>
  <cx:spPr>
    <a:ln>
      <a:noFill/>
    </a:ln>
  </cx:spPr>
</cx:chartSpace>
</file>

<file path=ppt/charts/chartEx3.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Sheet1!$B$1:$C$1</cx:f>
        <cx:lvl ptCount="2">
          <cx:pt idx="0">Male</cx:pt>
          <cx:pt idx="1">Female</cx:pt>
        </cx:lvl>
      </cx:strDim>
      <cx:numDim type="size">
        <cx:f>Sheet1!$B$4:$C$4</cx:f>
        <cx:lvl ptCount="2" formatCode="0%">
          <cx:pt idx="0">0.31090000000000001</cx:pt>
          <cx:pt idx="1">0.68910000000000005</cx:pt>
        </cx:lvl>
      </cx:numDim>
    </cx:data>
  </cx:chartData>
  <cx:chart>
    <cx:plotArea>
      <cx:plotAreaRegion>
        <cx:series layoutId="sunburst" uniqueId="{F0A2FA63-F19F-40C5-B02C-F9DED51A538D}">
          <cx:tx>
            <cx:txData>
              <cx:f>Sheet1!$A$4</cx:f>
              <cx:v>Lower Middle </cx:v>
            </cx:txData>
          </cx:tx>
          <cx:dataId val="0"/>
        </cx:series>
      </cx:plotAreaRegion>
    </cx:plotArea>
  </cx:chart>
  <cx:spPr>
    <a:ln>
      <a:noFill/>
    </a:ln>
  </cx:spPr>
</cx:chartSpace>
</file>

<file path=ppt/charts/chartEx4.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Sheet1!$B$1:$C$1</cx:f>
        <cx:lvl ptCount="2">
          <cx:pt idx="0">Male</cx:pt>
          <cx:pt idx="1">Female</cx:pt>
        </cx:lvl>
      </cx:strDim>
      <cx:numDim type="size">
        <cx:f>Sheet1!$B$5:$C$5</cx:f>
        <cx:lvl ptCount="2" formatCode="0%">
          <cx:pt idx="0">0.34449999999999997</cx:pt>
          <cx:pt idx="1">0.65549999999999997</cx:pt>
        </cx:lvl>
      </cx:numDim>
    </cx:data>
  </cx:chartData>
  <cx:chart>
    <cx:plotArea>
      <cx:plotAreaRegion>
        <cx:series layoutId="sunburst" uniqueId="{BA6A4797-518A-4CEB-ABFC-89D8BD3D1632}">
          <cx:tx>
            <cx:txData>
              <cx:f>Sheet1!$A$5</cx:f>
              <cx:v>Lower </cx:v>
            </cx:txData>
          </cx:tx>
          <cx:dataId val="0"/>
        </cx:series>
      </cx:plotAreaRegion>
    </cx:plotArea>
  </cx:chart>
</cx:chartSpace>
</file>

<file path=ppt/charts/chartEx5.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Sheet2!$B$1:$C$1</cx:f>
        <cx:lvl ptCount="2">
          <cx:pt idx="0">Male</cx:pt>
          <cx:pt idx="1">Female</cx:pt>
        </cx:lvl>
      </cx:strDim>
      <cx:numDim type="size">
        <cx:f>Sheet2!$B$2:$C$2</cx:f>
        <cx:lvl ptCount="2" formatCode="0%">
          <cx:pt idx="0">0.29999999999999999</cx:pt>
          <cx:pt idx="1">0.69999999999999996</cx:pt>
        </cx:lvl>
      </cx:numDim>
    </cx:data>
  </cx:chartData>
  <cx:chart>
    <cx:plotArea>
      <cx:plotAreaRegion>
        <cx:series layoutId="sunburst" uniqueId="{8A42F4CA-2D9C-4F8D-AFF9-289DDBD72E7C}">
          <cx:tx>
            <cx:txData>
              <cx:f>Sheet2!$A$2</cx:f>
              <cx:v>Upper </cx:v>
            </cx:txData>
          </cx:tx>
          <cx:dataId val="0"/>
        </cx:series>
      </cx:plotAreaRegion>
    </cx:plotArea>
  </cx:chart>
  <cx:spPr>
    <a:ln>
      <a:noFill/>
    </a:ln>
  </cx:spPr>
</cx:chartSpace>
</file>

<file path=ppt/charts/chartEx6.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Sheet2!$B$1:$C$1</cx:f>
        <cx:lvl ptCount="2">
          <cx:pt idx="0">Male</cx:pt>
          <cx:pt idx="1">Female</cx:pt>
        </cx:lvl>
      </cx:strDim>
      <cx:numDim type="size">
        <cx:f>Sheet2!$B$3:$C$3</cx:f>
        <cx:lvl ptCount="2" formatCode="0%">
          <cx:pt idx="0">0.0659</cx:pt>
          <cx:pt idx="1">0.93410000000000004</cx:pt>
        </cx:lvl>
      </cx:numDim>
    </cx:data>
  </cx:chartData>
  <cx:chart>
    <cx:plotArea>
      <cx:plotAreaRegion>
        <cx:series layoutId="sunburst" uniqueId="{8B2F0C54-0FBB-4775-A9C6-05667FAC858B}">
          <cx:tx>
            <cx:txData>
              <cx:f>Sheet2!$A$3</cx:f>
              <cx:v>Upper Middle </cx:v>
            </cx:txData>
          </cx:tx>
          <cx:dataId val="0"/>
        </cx:series>
      </cx:plotAreaRegion>
    </cx:plotArea>
  </cx:chart>
  <cx:spPr>
    <a:ln>
      <a:noFill/>
    </a:ln>
  </cx:spPr>
</cx:chartSpace>
</file>

<file path=ppt/charts/chartEx7.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Sheet2!$B$1:$C$1</cx:f>
        <cx:lvl ptCount="2">
          <cx:pt idx="0">Male</cx:pt>
          <cx:pt idx="1">Female</cx:pt>
        </cx:lvl>
      </cx:strDim>
      <cx:numDim type="size">
        <cx:f>Sheet2!$B$4:$C$4</cx:f>
        <cx:lvl ptCount="2" formatCode="0%">
          <cx:pt idx="0">0</cx:pt>
          <cx:pt idx="1">1</cx:pt>
        </cx:lvl>
      </cx:numDim>
    </cx:data>
  </cx:chartData>
  <cx:chart>
    <cx:plotArea>
      <cx:plotAreaRegion>
        <cx:series layoutId="sunburst" uniqueId="{8D1BCE1B-C81E-4591-A14E-72FF23568106}">
          <cx:tx>
            <cx:txData>
              <cx:f>Sheet2!$A$4</cx:f>
              <cx:v>Lower Middle </cx:v>
            </cx:txData>
          </cx:tx>
          <cx:dataId val="0"/>
        </cx:series>
      </cx:plotAreaRegion>
    </cx:plotArea>
  </cx:chart>
  <cx:spPr>
    <a:ln>
      <a:noFill/>
    </a:ln>
  </cx:spPr>
</cx:chartSpace>
</file>

<file path=ppt/charts/chartEx8.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Sheet2!$B$1:$C$1</cx:f>
        <cx:lvl ptCount="2">
          <cx:pt idx="0">Male</cx:pt>
          <cx:pt idx="1">Female</cx:pt>
        </cx:lvl>
      </cx:strDim>
      <cx:numDim type="size">
        <cx:f>Sheet2!$B$5:$C$5</cx:f>
        <cx:lvl ptCount="2" formatCode="0%">
          <cx:pt idx="0">0.022200000000000001</cx:pt>
          <cx:pt idx="1">0.9778</cx:pt>
        </cx:lvl>
      </cx:numDim>
    </cx:data>
  </cx:chartData>
  <cx:chart>
    <cx:plotArea>
      <cx:plotAreaRegion>
        <cx:series layoutId="sunburst" uniqueId="{491D372F-F8C6-4DEB-BB62-57F568F6B01E}">
          <cx:tx>
            <cx:txData>
              <cx:f>Sheet2!$A$5</cx:f>
              <cx:v>Lower </cx:v>
            </cx:txData>
          </cx:tx>
          <cx:dataId val="0"/>
        </cx:series>
      </cx:plotAreaRegion>
    </cx:plotArea>
  </cx:chart>
  <cx:spPr>
    <a:ln>
      <a:noFill/>
    </a:ln>
  </cx:spPr>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81">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lt1"/>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381">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lt1"/>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381">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lt1"/>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381">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lt1"/>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5.xml><?xml version="1.0" encoding="utf-8"?>
<cs:chartStyle xmlns:cs="http://schemas.microsoft.com/office/drawing/2012/chartStyle" xmlns:a="http://schemas.openxmlformats.org/drawingml/2006/main" id="381">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lt1"/>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6.xml><?xml version="1.0" encoding="utf-8"?>
<cs:chartStyle xmlns:cs="http://schemas.microsoft.com/office/drawing/2012/chartStyle" xmlns:a="http://schemas.openxmlformats.org/drawingml/2006/main" id="381">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lt1"/>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7.xml><?xml version="1.0" encoding="utf-8"?>
<cs:chartStyle xmlns:cs="http://schemas.microsoft.com/office/drawing/2012/chartStyle" xmlns:a="http://schemas.openxmlformats.org/drawingml/2006/main" id="381">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lt1"/>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8.xml><?xml version="1.0" encoding="utf-8"?>
<cs:chartStyle xmlns:cs="http://schemas.microsoft.com/office/drawing/2012/chartStyle" xmlns:a="http://schemas.openxmlformats.org/drawingml/2006/main" id="381">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lt1"/>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AF789D-2F7D-7944-9B9A-32287AAA22F9}" type="datetimeFigureOut">
              <a:rPr lang="en-US" smtClean="0"/>
              <a:t>5/2/2024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E89CEE-15FC-9A45-BD65-6C04F7A750A6}" type="slidenum">
              <a:rPr lang="en-US" smtClean="0"/>
              <a:t>‹#›</a:t>
            </a:fld>
            <a:endParaRPr lang="en-US"/>
          </a:p>
        </p:txBody>
      </p:sp>
    </p:spTree>
    <p:extLst>
      <p:ext uri="{BB962C8B-B14F-4D97-AF65-F5344CB8AC3E}">
        <p14:creationId xmlns:p14="http://schemas.microsoft.com/office/powerpoint/2010/main" val="465372350"/>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0E89CEE-15FC-9A45-BD65-6C04F7A750A6}" type="slidenum">
              <a:rPr lang="en-US" smtClean="0"/>
              <a:t>2</a:t>
            </a:fld>
            <a:endParaRPr lang="en-US"/>
          </a:p>
        </p:txBody>
      </p:sp>
    </p:spTree>
    <p:extLst>
      <p:ext uri="{BB962C8B-B14F-4D97-AF65-F5344CB8AC3E}">
        <p14:creationId xmlns:p14="http://schemas.microsoft.com/office/powerpoint/2010/main" val="3018299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0E89CEE-15FC-9A45-BD65-6C04F7A750A6}" type="slidenum">
              <a:rPr lang="en-US" smtClean="0"/>
              <a:t>3</a:t>
            </a:fld>
            <a:endParaRPr lang="en-US"/>
          </a:p>
        </p:txBody>
      </p:sp>
    </p:spTree>
    <p:extLst>
      <p:ext uri="{BB962C8B-B14F-4D97-AF65-F5344CB8AC3E}">
        <p14:creationId xmlns:p14="http://schemas.microsoft.com/office/powerpoint/2010/main" val="20899957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0E89CEE-15FC-9A45-BD65-6C04F7A750A6}" type="slidenum">
              <a:rPr lang="en-US" smtClean="0"/>
              <a:t>4</a:t>
            </a:fld>
            <a:endParaRPr lang="en-US"/>
          </a:p>
        </p:txBody>
      </p:sp>
    </p:spTree>
    <p:extLst>
      <p:ext uri="{BB962C8B-B14F-4D97-AF65-F5344CB8AC3E}">
        <p14:creationId xmlns:p14="http://schemas.microsoft.com/office/powerpoint/2010/main" val="19308397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slide1">
    <p:spTree>
      <p:nvGrpSpPr>
        <p:cNvPr id="1" name=""/>
        <p:cNvGrpSpPr/>
        <p:nvPr/>
      </p:nvGrpSpPr>
      <p:grpSpPr>
        <a:xfrm>
          <a:off x="0" y="0"/>
          <a:ext cx="0" cy="0"/>
          <a:chOff x="0" y="0"/>
          <a:chExt cx="0" cy="0"/>
        </a:xfrm>
      </p:grpSpPr>
      <p:sp>
        <p:nvSpPr>
          <p:cNvPr id="8" name="Title Placeholder 1">
            <a:extLst>
              <a:ext uri="{FF2B5EF4-FFF2-40B4-BE49-F238E27FC236}">
                <a16:creationId xmlns:a16="http://schemas.microsoft.com/office/drawing/2014/main" id="{A200E082-EF26-0A52-F3CC-12AEC6F2089B}"/>
              </a:ext>
            </a:extLst>
          </p:cNvPr>
          <p:cNvSpPr>
            <a:spLocks noGrp="1"/>
          </p:cNvSpPr>
          <p:nvPr>
            <p:ph type="title"/>
          </p:nvPr>
        </p:nvSpPr>
        <p:spPr>
          <a:xfrm>
            <a:off x="431801" y="2074664"/>
            <a:ext cx="8405812" cy="798127"/>
          </a:xfrm>
          <a:prstGeom prst="rect">
            <a:avLst/>
          </a:prstGeom>
        </p:spPr>
        <p:txBody>
          <a:bodyPr vert="horz" lIns="0" tIns="0" rIns="0" bIns="0" rtlCol="0" anchor="t" anchorCtr="0">
            <a:normAutofit/>
          </a:bodyPr>
          <a:lstStyle>
            <a:lvl1pPr>
              <a:defRPr sz="3000">
                <a:solidFill>
                  <a:schemeClr val="tx2"/>
                </a:solidFill>
              </a:defRPr>
            </a:lvl1pPr>
          </a:lstStyle>
          <a:p>
            <a:r>
              <a:rPr lang="en-GB" dirty="0"/>
              <a:t>Click to edit Master title style</a:t>
            </a:r>
            <a:endParaRPr lang="en-US" dirty="0"/>
          </a:p>
        </p:txBody>
      </p:sp>
      <p:sp>
        <p:nvSpPr>
          <p:cNvPr id="10" name="Subtitle 5">
            <a:extLst>
              <a:ext uri="{FF2B5EF4-FFF2-40B4-BE49-F238E27FC236}">
                <a16:creationId xmlns:a16="http://schemas.microsoft.com/office/drawing/2014/main" id="{A27A94CE-3C40-E2F0-8E60-77AC73AAEF78}"/>
              </a:ext>
            </a:extLst>
          </p:cNvPr>
          <p:cNvSpPr>
            <a:spLocks noGrp="1"/>
          </p:cNvSpPr>
          <p:nvPr>
            <p:ph type="subTitle" idx="1"/>
          </p:nvPr>
        </p:nvSpPr>
        <p:spPr>
          <a:xfrm>
            <a:off x="431801" y="2872791"/>
            <a:ext cx="8405812" cy="1244129"/>
          </a:xfrm>
          <a:prstGeom prst="rect">
            <a:avLst/>
          </a:prstGeom>
        </p:spPr>
        <p:txBody>
          <a:bodyPr lIns="0" tIns="0" rIns="0" bIns="0">
            <a:normAutofit/>
          </a:bodyPr>
          <a:lstStyle>
            <a:lvl1pPr marL="0" indent="0">
              <a:buNone/>
              <a:defRPr sz="2000"/>
            </a:lvl1pPr>
          </a:lstStyle>
          <a:p>
            <a:endParaRPr lang="en-US" dirty="0"/>
          </a:p>
        </p:txBody>
      </p:sp>
      <p:sp>
        <p:nvSpPr>
          <p:cNvPr id="2" name="Date Placeholder 1">
            <a:extLst>
              <a:ext uri="{FF2B5EF4-FFF2-40B4-BE49-F238E27FC236}">
                <a16:creationId xmlns:a16="http://schemas.microsoft.com/office/drawing/2014/main" id="{CC8D1F59-6B12-FB12-69A2-0332AE92869E}"/>
              </a:ext>
            </a:extLst>
          </p:cNvPr>
          <p:cNvSpPr>
            <a:spLocks noGrp="1"/>
          </p:cNvSpPr>
          <p:nvPr>
            <p:ph type="dt" sz="half" idx="10"/>
          </p:nvPr>
        </p:nvSpPr>
        <p:spPr/>
        <p:txBody>
          <a:bodyPr/>
          <a:lstStyle/>
          <a:p>
            <a:r>
              <a:rPr lang="en-GB"/>
              <a:t>Confidential &amp; proprietary</a:t>
            </a:r>
            <a:endParaRPr lang="en-US" dirty="0"/>
          </a:p>
        </p:txBody>
      </p:sp>
      <p:sp>
        <p:nvSpPr>
          <p:cNvPr id="3" name="Slide Number Placeholder 2">
            <a:extLst>
              <a:ext uri="{FF2B5EF4-FFF2-40B4-BE49-F238E27FC236}">
                <a16:creationId xmlns:a16="http://schemas.microsoft.com/office/drawing/2014/main" id="{10DB3A3B-2F2B-39D2-FDF9-F12BBB3B3744}"/>
              </a:ext>
            </a:extLst>
          </p:cNvPr>
          <p:cNvSpPr>
            <a:spLocks noGrp="1"/>
          </p:cNvSpPr>
          <p:nvPr>
            <p:ph type="sldNum" sz="quarter" idx="11"/>
          </p:nvPr>
        </p:nvSpPr>
        <p:spPr/>
        <p:txBody>
          <a:bodyPr/>
          <a:lstStyle/>
          <a:p>
            <a:fld id="{AA9DB25A-57E1-2746-8894-CAE7A47D4B2A}" type="slidenum">
              <a:rPr lang="en-US" smtClean="0"/>
              <a:pPr/>
              <a:t>‹#›</a:t>
            </a:fld>
            <a:endParaRPr lang="en-US" dirty="0"/>
          </a:p>
        </p:txBody>
      </p:sp>
      <p:sp>
        <p:nvSpPr>
          <p:cNvPr id="4" name="Rounded Rectangle 3">
            <a:extLst>
              <a:ext uri="{FF2B5EF4-FFF2-40B4-BE49-F238E27FC236}">
                <a16:creationId xmlns:a16="http://schemas.microsoft.com/office/drawing/2014/main" id="{F6854FC0-5C36-5654-A166-606706E27267}"/>
              </a:ext>
            </a:extLst>
          </p:cNvPr>
          <p:cNvSpPr/>
          <p:nvPr userDrawn="1"/>
        </p:nvSpPr>
        <p:spPr>
          <a:xfrm>
            <a:off x="431800" y="1815551"/>
            <a:ext cx="8280400" cy="152225"/>
          </a:xfrm>
          <a:prstGeom prst="roundRect">
            <a:avLst>
              <a:gd name="adj" fmla="val 6076"/>
            </a:avLst>
          </a:prstGeom>
          <a:gradFill>
            <a:gsLst>
              <a:gs pos="39000">
                <a:srgbClr val="3260C2"/>
              </a:gs>
              <a:gs pos="20000">
                <a:schemeClr val="accent1"/>
              </a:gs>
              <a:gs pos="90000">
                <a:schemeClr val="tx2"/>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pic>
        <p:nvPicPr>
          <p:cNvPr id="6" name="Picture 5" descr="A purple and black logo&#10;&#10;Description automatically generated">
            <a:extLst>
              <a:ext uri="{FF2B5EF4-FFF2-40B4-BE49-F238E27FC236}">
                <a16:creationId xmlns:a16="http://schemas.microsoft.com/office/drawing/2014/main" id="{3FD8BD76-1A2B-8B9C-E005-E64F54500454}"/>
              </a:ext>
            </a:extLst>
          </p:cNvPr>
          <p:cNvPicPr>
            <a:picLocks noChangeAspect="1"/>
          </p:cNvPicPr>
          <p:nvPr userDrawn="1"/>
        </p:nvPicPr>
        <p:blipFill>
          <a:blip r:embed="rId2"/>
          <a:stretch>
            <a:fillRect/>
          </a:stretch>
        </p:blipFill>
        <p:spPr>
          <a:xfrm>
            <a:off x="431800" y="276038"/>
            <a:ext cx="2824155" cy="1045890"/>
          </a:xfrm>
          <a:prstGeom prst="rect">
            <a:avLst/>
          </a:prstGeom>
          <a:ln>
            <a:noFill/>
          </a:ln>
        </p:spPr>
      </p:pic>
    </p:spTree>
    <p:extLst>
      <p:ext uri="{BB962C8B-B14F-4D97-AF65-F5344CB8AC3E}">
        <p14:creationId xmlns:p14="http://schemas.microsoft.com/office/powerpoint/2010/main" val="15359909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ection title NHS light blue">
    <p:spTree>
      <p:nvGrpSpPr>
        <p:cNvPr id="1" name=""/>
        <p:cNvGrpSpPr/>
        <p:nvPr/>
      </p:nvGrpSpPr>
      <p:grpSpPr>
        <a:xfrm>
          <a:off x="0" y="0"/>
          <a:ext cx="0" cy="0"/>
          <a:chOff x="0" y="0"/>
          <a:chExt cx="0" cy="0"/>
        </a:xfrm>
      </p:grpSpPr>
      <p:sp>
        <p:nvSpPr>
          <p:cNvPr id="2" name="Rounded Rectangle 1">
            <a:extLst>
              <a:ext uri="{FF2B5EF4-FFF2-40B4-BE49-F238E27FC236}">
                <a16:creationId xmlns:a16="http://schemas.microsoft.com/office/drawing/2014/main" id="{5983552C-8821-6DE4-EBEA-BCC37D9763F6}"/>
              </a:ext>
            </a:extLst>
          </p:cNvPr>
          <p:cNvSpPr/>
          <p:nvPr userDrawn="1"/>
        </p:nvSpPr>
        <p:spPr>
          <a:xfrm>
            <a:off x="213140" y="870182"/>
            <a:ext cx="8717720" cy="3906650"/>
          </a:xfrm>
          <a:prstGeom prst="roundRect">
            <a:avLst>
              <a:gd name="adj" fmla="val 607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3" name="Date Placeholder 2">
            <a:extLst>
              <a:ext uri="{FF2B5EF4-FFF2-40B4-BE49-F238E27FC236}">
                <a16:creationId xmlns:a16="http://schemas.microsoft.com/office/drawing/2014/main" id="{0C8DFF50-0466-CDFF-6608-019A6DD073A3}"/>
              </a:ext>
            </a:extLst>
          </p:cNvPr>
          <p:cNvSpPr>
            <a:spLocks noGrp="1"/>
          </p:cNvSpPr>
          <p:nvPr>
            <p:ph type="dt" sz="half" idx="10"/>
          </p:nvPr>
        </p:nvSpPr>
        <p:spPr/>
        <p:txBody>
          <a:bodyPr/>
          <a:lstStyle/>
          <a:p>
            <a:r>
              <a:rPr lang="en-GB"/>
              <a:t>Confidential &amp; proprietary</a:t>
            </a:r>
            <a:endParaRPr lang="en-US" dirty="0"/>
          </a:p>
        </p:txBody>
      </p:sp>
      <p:sp>
        <p:nvSpPr>
          <p:cNvPr id="4" name="Slide Number Placeholder 3">
            <a:extLst>
              <a:ext uri="{FF2B5EF4-FFF2-40B4-BE49-F238E27FC236}">
                <a16:creationId xmlns:a16="http://schemas.microsoft.com/office/drawing/2014/main" id="{43C537C9-9563-212F-C8B6-C9F88E3B421E}"/>
              </a:ext>
            </a:extLst>
          </p:cNvPr>
          <p:cNvSpPr>
            <a:spLocks noGrp="1"/>
          </p:cNvSpPr>
          <p:nvPr>
            <p:ph type="sldNum" sz="quarter" idx="11"/>
          </p:nvPr>
        </p:nvSpPr>
        <p:spPr>
          <a:xfrm>
            <a:off x="6457951" y="4862353"/>
            <a:ext cx="2254250" cy="273844"/>
          </a:xfrm>
        </p:spPr>
        <p:txBody>
          <a:bodyPr/>
          <a:lstStyle/>
          <a:p>
            <a:fld id="{AA9DB25A-57E1-2746-8894-CAE7A47D4B2A}" type="slidenum">
              <a:rPr lang="en-US" smtClean="0"/>
              <a:pPr/>
              <a:t>‹#›</a:t>
            </a:fld>
            <a:endParaRPr lang="en-US" dirty="0"/>
          </a:p>
        </p:txBody>
      </p:sp>
      <p:sp>
        <p:nvSpPr>
          <p:cNvPr id="6" name="Title Placeholder 1">
            <a:extLst>
              <a:ext uri="{FF2B5EF4-FFF2-40B4-BE49-F238E27FC236}">
                <a16:creationId xmlns:a16="http://schemas.microsoft.com/office/drawing/2014/main" id="{E0BACC37-4C37-5F2F-E232-436584549933}"/>
              </a:ext>
            </a:extLst>
          </p:cNvPr>
          <p:cNvSpPr>
            <a:spLocks noGrp="1"/>
          </p:cNvSpPr>
          <p:nvPr>
            <p:ph type="title" hasCustomPrompt="1"/>
          </p:nvPr>
        </p:nvSpPr>
        <p:spPr>
          <a:xfrm>
            <a:off x="431800" y="2074664"/>
            <a:ext cx="8278361" cy="798127"/>
          </a:xfrm>
          <a:prstGeom prst="rect">
            <a:avLst/>
          </a:prstGeom>
        </p:spPr>
        <p:txBody>
          <a:bodyPr vert="horz" lIns="0" tIns="0" rIns="0" bIns="0" rtlCol="0" anchor="t" anchorCtr="0">
            <a:normAutofit/>
          </a:bodyPr>
          <a:lstStyle>
            <a:lvl1pPr>
              <a:defRPr sz="3000">
                <a:solidFill>
                  <a:schemeClr val="bg1"/>
                </a:solidFill>
              </a:defRPr>
            </a:lvl1pPr>
          </a:lstStyle>
          <a:p>
            <a:r>
              <a:rPr lang="en-GB" dirty="0"/>
              <a:t>Section header</a:t>
            </a:r>
            <a:endParaRPr lang="en-US" dirty="0"/>
          </a:p>
        </p:txBody>
      </p:sp>
      <p:sp>
        <p:nvSpPr>
          <p:cNvPr id="7" name="Subtitle 5">
            <a:extLst>
              <a:ext uri="{FF2B5EF4-FFF2-40B4-BE49-F238E27FC236}">
                <a16:creationId xmlns:a16="http://schemas.microsoft.com/office/drawing/2014/main" id="{B1022EBE-5DE9-CE66-2FD5-23CB50893177}"/>
              </a:ext>
            </a:extLst>
          </p:cNvPr>
          <p:cNvSpPr>
            <a:spLocks noGrp="1"/>
          </p:cNvSpPr>
          <p:nvPr>
            <p:ph type="subTitle" idx="1" hasCustomPrompt="1"/>
          </p:nvPr>
        </p:nvSpPr>
        <p:spPr>
          <a:xfrm>
            <a:off x="431799" y="1327622"/>
            <a:ext cx="8280401" cy="434434"/>
          </a:xfrm>
          <a:prstGeom prst="rect">
            <a:avLst/>
          </a:prstGeom>
        </p:spPr>
        <p:txBody>
          <a:bodyPr lIns="0" tIns="0" rIns="0" bIns="0">
            <a:normAutofit/>
          </a:bodyPr>
          <a:lstStyle>
            <a:lvl1pPr marL="0" indent="0">
              <a:buNone/>
              <a:defRPr sz="2000">
                <a:solidFill>
                  <a:schemeClr val="bg1"/>
                </a:solidFill>
              </a:defRPr>
            </a:lvl1pPr>
          </a:lstStyle>
          <a:p>
            <a:r>
              <a:rPr lang="en-US" dirty="0"/>
              <a:t>Deck name</a:t>
            </a:r>
          </a:p>
        </p:txBody>
      </p:sp>
    </p:spTree>
    <p:extLst>
      <p:ext uri="{BB962C8B-B14F-4D97-AF65-F5344CB8AC3E}">
        <p14:creationId xmlns:p14="http://schemas.microsoft.com/office/powerpoint/2010/main" val="467415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87215-AAC3-0CF0-B4EC-279E3156EC81}"/>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BD458D5D-E4D9-4254-A19B-B42031E3822D}"/>
              </a:ext>
            </a:extLst>
          </p:cNvPr>
          <p:cNvSpPr>
            <a:spLocks noGrp="1"/>
          </p:cNvSpPr>
          <p:nvPr>
            <p:ph type="dt" sz="half" idx="10"/>
          </p:nvPr>
        </p:nvSpPr>
        <p:spPr/>
        <p:txBody>
          <a:bodyPr/>
          <a:lstStyle/>
          <a:p>
            <a:r>
              <a:rPr lang="en-GB"/>
              <a:t>Confidential &amp; proprietary</a:t>
            </a:r>
            <a:endParaRPr lang="en-US" dirty="0"/>
          </a:p>
        </p:txBody>
      </p:sp>
      <p:sp>
        <p:nvSpPr>
          <p:cNvPr id="4" name="Slide Number Placeholder 3">
            <a:extLst>
              <a:ext uri="{FF2B5EF4-FFF2-40B4-BE49-F238E27FC236}">
                <a16:creationId xmlns:a16="http://schemas.microsoft.com/office/drawing/2014/main" id="{819D4587-52AB-EFA9-7DA3-6F52B6453BEB}"/>
              </a:ext>
            </a:extLst>
          </p:cNvPr>
          <p:cNvSpPr>
            <a:spLocks noGrp="1"/>
          </p:cNvSpPr>
          <p:nvPr>
            <p:ph type="sldNum" sz="quarter" idx="11"/>
          </p:nvPr>
        </p:nvSpPr>
        <p:spPr/>
        <p:txBody>
          <a:bodyPr/>
          <a:lstStyle/>
          <a:p>
            <a:fld id="{AA9DB25A-57E1-2746-8894-CAE7A47D4B2A}" type="slidenum">
              <a:rPr lang="en-US" smtClean="0"/>
              <a:pPr/>
              <a:t>‹#›</a:t>
            </a:fld>
            <a:endParaRPr lang="en-US" dirty="0"/>
          </a:p>
        </p:txBody>
      </p:sp>
    </p:spTree>
    <p:extLst>
      <p:ext uri="{BB962C8B-B14F-4D97-AF65-F5344CB8AC3E}">
        <p14:creationId xmlns:p14="http://schemas.microsoft.com/office/powerpoint/2010/main" val="3022124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over slide2">
    <p:spTree>
      <p:nvGrpSpPr>
        <p:cNvPr id="1" name=""/>
        <p:cNvGrpSpPr/>
        <p:nvPr/>
      </p:nvGrpSpPr>
      <p:grpSpPr>
        <a:xfrm>
          <a:off x="0" y="0"/>
          <a:ext cx="0" cy="0"/>
          <a:chOff x="0" y="0"/>
          <a:chExt cx="0" cy="0"/>
        </a:xfrm>
      </p:grpSpPr>
      <p:sp>
        <p:nvSpPr>
          <p:cNvPr id="14" name="Title Placeholder 1">
            <a:extLst>
              <a:ext uri="{FF2B5EF4-FFF2-40B4-BE49-F238E27FC236}">
                <a16:creationId xmlns:a16="http://schemas.microsoft.com/office/drawing/2014/main" id="{0F54CF0E-AA59-9304-F68F-092DEDF76F62}"/>
              </a:ext>
            </a:extLst>
          </p:cNvPr>
          <p:cNvSpPr>
            <a:spLocks noGrp="1"/>
          </p:cNvSpPr>
          <p:nvPr>
            <p:ph type="title"/>
          </p:nvPr>
        </p:nvSpPr>
        <p:spPr>
          <a:xfrm>
            <a:off x="431801" y="2074664"/>
            <a:ext cx="3301999" cy="798127"/>
          </a:xfrm>
          <a:prstGeom prst="rect">
            <a:avLst/>
          </a:prstGeom>
        </p:spPr>
        <p:txBody>
          <a:bodyPr vert="horz" lIns="0" tIns="0" rIns="0" bIns="0" rtlCol="0" anchor="t" anchorCtr="0">
            <a:normAutofit/>
          </a:bodyPr>
          <a:lstStyle>
            <a:lvl1pPr>
              <a:defRPr sz="3000">
                <a:solidFill>
                  <a:schemeClr val="tx2"/>
                </a:solidFill>
              </a:defRPr>
            </a:lvl1pPr>
          </a:lstStyle>
          <a:p>
            <a:r>
              <a:rPr lang="en-GB" dirty="0"/>
              <a:t>Click to edit Master title style</a:t>
            </a:r>
            <a:endParaRPr lang="en-US" dirty="0"/>
          </a:p>
        </p:txBody>
      </p:sp>
      <p:sp>
        <p:nvSpPr>
          <p:cNvPr id="15" name="Subtitle 5">
            <a:extLst>
              <a:ext uri="{FF2B5EF4-FFF2-40B4-BE49-F238E27FC236}">
                <a16:creationId xmlns:a16="http://schemas.microsoft.com/office/drawing/2014/main" id="{ABAFC37C-0DBF-E6B8-A1DC-E222FFD4D506}"/>
              </a:ext>
            </a:extLst>
          </p:cNvPr>
          <p:cNvSpPr>
            <a:spLocks noGrp="1"/>
          </p:cNvSpPr>
          <p:nvPr>
            <p:ph type="subTitle" idx="1"/>
          </p:nvPr>
        </p:nvSpPr>
        <p:spPr>
          <a:xfrm>
            <a:off x="446306" y="3366172"/>
            <a:ext cx="3301999" cy="1244129"/>
          </a:xfrm>
          <a:prstGeom prst="rect">
            <a:avLst/>
          </a:prstGeom>
        </p:spPr>
        <p:txBody>
          <a:bodyPr lIns="0" tIns="0" rIns="0" bIns="0">
            <a:normAutofit/>
          </a:bodyPr>
          <a:lstStyle>
            <a:lvl1pPr marL="0" indent="0">
              <a:buNone/>
              <a:defRPr sz="2000"/>
            </a:lvl1pPr>
          </a:lstStyle>
          <a:p>
            <a:endParaRPr lang="en-US" dirty="0"/>
          </a:p>
        </p:txBody>
      </p:sp>
      <p:sp>
        <p:nvSpPr>
          <p:cNvPr id="2" name="Date Placeholder 1">
            <a:extLst>
              <a:ext uri="{FF2B5EF4-FFF2-40B4-BE49-F238E27FC236}">
                <a16:creationId xmlns:a16="http://schemas.microsoft.com/office/drawing/2014/main" id="{BC5B7887-6872-78AF-3EBA-525EEE99C259}"/>
              </a:ext>
            </a:extLst>
          </p:cNvPr>
          <p:cNvSpPr>
            <a:spLocks noGrp="1"/>
          </p:cNvSpPr>
          <p:nvPr>
            <p:ph type="dt" sz="half" idx="10"/>
          </p:nvPr>
        </p:nvSpPr>
        <p:spPr/>
        <p:txBody>
          <a:bodyPr/>
          <a:lstStyle/>
          <a:p>
            <a:r>
              <a:rPr lang="en-GB"/>
              <a:t>Confidential &amp; proprietary</a:t>
            </a:r>
            <a:endParaRPr lang="en-US" dirty="0"/>
          </a:p>
        </p:txBody>
      </p:sp>
      <p:pic>
        <p:nvPicPr>
          <p:cNvPr id="3" name="Picture 2" descr="A purple and black logo&#10;&#10;Description automatically generated">
            <a:extLst>
              <a:ext uri="{FF2B5EF4-FFF2-40B4-BE49-F238E27FC236}">
                <a16:creationId xmlns:a16="http://schemas.microsoft.com/office/drawing/2014/main" id="{4CDE785C-7081-6F0D-A01D-8A7E6B27A0E1}"/>
              </a:ext>
            </a:extLst>
          </p:cNvPr>
          <p:cNvPicPr>
            <a:picLocks noChangeAspect="1"/>
          </p:cNvPicPr>
          <p:nvPr userDrawn="1"/>
        </p:nvPicPr>
        <p:blipFill>
          <a:blip r:embed="rId2"/>
          <a:stretch>
            <a:fillRect/>
          </a:stretch>
        </p:blipFill>
        <p:spPr>
          <a:xfrm>
            <a:off x="431800" y="276038"/>
            <a:ext cx="2824155" cy="1045890"/>
          </a:xfrm>
          <a:prstGeom prst="rect">
            <a:avLst/>
          </a:prstGeom>
          <a:ln>
            <a:noFill/>
          </a:ln>
        </p:spPr>
      </p:pic>
      <p:pic>
        <p:nvPicPr>
          <p:cNvPr id="5" name="Graphic 4">
            <a:extLst>
              <a:ext uri="{FF2B5EF4-FFF2-40B4-BE49-F238E27FC236}">
                <a16:creationId xmlns:a16="http://schemas.microsoft.com/office/drawing/2014/main" id="{E83EF6A7-37F2-1442-AB92-7EFA095F2C46}"/>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212292" y="301041"/>
            <a:ext cx="5143500" cy="5143500"/>
          </a:xfrm>
          <a:prstGeom prst="rect">
            <a:avLst/>
          </a:prstGeom>
        </p:spPr>
      </p:pic>
    </p:spTree>
    <p:extLst>
      <p:ext uri="{BB962C8B-B14F-4D97-AF65-F5344CB8AC3E}">
        <p14:creationId xmlns:p14="http://schemas.microsoft.com/office/powerpoint/2010/main" val="3933361830"/>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79057-B104-F655-5D57-E1BAF2ADAF2D}"/>
              </a:ext>
            </a:extLst>
          </p:cNvPr>
          <p:cNvSpPr>
            <a:spLocks noGrp="1"/>
          </p:cNvSpPr>
          <p:nvPr>
            <p:ph type="title"/>
          </p:nvPr>
        </p:nvSpPr>
        <p:spPr>
          <a:xfrm>
            <a:off x="431800" y="273844"/>
            <a:ext cx="6914136" cy="503515"/>
          </a:xfrm>
        </p:spPr>
        <p:txBody>
          <a:bodyPr/>
          <a:lstStyle>
            <a:lvl1pPr>
              <a:defRPr sz="2000"/>
            </a:lvl1pPr>
          </a:lstStyle>
          <a:p>
            <a:r>
              <a:rPr lang="en-GB" dirty="0"/>
              <a:t>Click to edit Master title style</a:t>
            </a:r>
            <a:endParaRPr lang="en-US" dirty="0"/>
          </a:p>
        </p:txBody>
      </p:sp>
      <p:sp>
        <p:nvSpPr>
          <p:cNvPr id="3" name="Date Placeholder 2">
            <a:extLst>
              <a:ext uri="{FF2B5EF4-FFF2-40B4-BE49-F238E27FC236}">
                <a16:creationId xmlns:a16="http://schemas.microsoft.com/office/drawing/2014/main" id="{0C8DFF50-0466-CDFF-6608-019A6DD073A3}"/>
              </a:ext>
            </a:extLst>
          </p:cNvPr>
          <p:cNvSpPr>
            <a:spLocks noGrp="1"/>
          </p:cNvSpPr>
          <p:nvPr>
            <p:ph type="dt" sz="half" idx="10"/>
          </p:nvPr>
        </p:nvSpPr>
        <p:spPr/>
        <p:txBody>
          <a:bodyPr/>
          <a:lstStyle/>
          <a:p>
            <a:r>
              <a:rPr lang="en-GB"/>
              <a:t>Confidential &amp; proprietary</a:t>
            </a:r>
            <a:endParaRPr lang="en-US" dirty="0"/>
          </a:p>
        </p:txBody>
      </p:sp>
      <p:sp>
        <p:nvSpPr>
          <p:cNvPr id="4" name="Slide Number Placeholder 3">
            <a:extLst>
              <a:ext uri="{FF2B5EF4-FFF2-40B4-BE49-F238E27FC236}">
                <a16:creationId xmlns:a16="http://schemas.microsoft.com/office/drawing/2014/main" id="{43C537C9-9563-212F-C8B6-C9F88E3B421E}"/>
              </a:ext>
            </a:extLst>
          </p:cNvPr>
          <p:cNvSpPr>
            <a:spLocks noGrp="1"/>
          </p:cNvSpPr>
          <p:nvPr>
            <p:ph type="sldNum" sz="quarter" idx="11"/>
          </p:nvPr>
        </p:nvSpPr>
        <p:spPr/>
        <p:txBody>
          <a:bodyPr/>
          <a:lstStyle/>
          <a:p>
            <a:fld id="{AA9DB25A-57E1-2746-8894-CAE7A47D4B2A}" type="slidenum">
              <a:rPr lang="en-US" smtClean="0"/>
              <a:pPr/>
              <a:t>‹#›</a:t>
            </a:fld>
            <a:endParaRPr lang="en-US" dirty="0"/>
          </a:p>
        </p:txBody>
      </p:sp>
      <p:sp>
        <p:nvSpPr>
          <p:cNvPr id="7" name="Text Placeholder 2">
            <a:extLst>
              <a:ext uri="{FF2B5EF4-FFF2-40B4-BE49-F238E27FC236}">
                <a16:creationId xmlns:a16="http://schemas.microsoft.com/office/drawing/2014/main" id="{39EA3B09-B24C-F769-AB35-02AB87F6040C}"/>
              </a:ext>
            </a:extLst>
          </p:cNvPr>
          <p:cNvSpPr>
            <a:spLocks noGrp="1"/>
          </p:cNvSpPr>
          <p:nvPr>
            <p:ph idx="1"/>
          </p:nvPr>
        </p:nvSpPr>
        <p:spPr>
          <a:xfrm>
            <a:off x="431801" y="973072"/>
            <a:ext cx="8440145" cy="3659651"/>
          </a:xfrm>
          <a:prstGeom prst="rect">
            <a:avLst/>
          </a:prstGeom>
        </p:spPr>
        <p:txBody>
          <a:bodyPr vert="horz" lIns="0" tIns="0" rIns="0" bIns="0" rtlCol="0">
            <a:noAutofit/>
          </a:bodyPr>
          <a:lstStyle>
            <a:lvl2pPr>
              <a:buClr>
                <a:schemeClr val="tx2"/>
              </a:buClr>
              <a:defRPr/>
            </a:lvl2pPr>
            <a:lvl3pPr>
              <a:buClr>
                <a:schemeClr val="tx2"/>
              </a:buClr>
              <a:defRPr/>
            </a:lvl3pPr>
            <a:lvl4pPr>
              <a:buClr>
                <a:schemeClr val="tx2"/>
              </a:buClr>
              <a:defRPr/>
            </a:lvl4pPr>
            <a:lvl5pPr>
              <a:buClr>
                <a:schemeClr val="tx2"/>
              </a:buCl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Rounded Rectangle 4">
            <a:extLst>
              <a:ext uri="{FF2B5EF4-FFF2-40B4-BE49-F238E27FC236}">
                <a16:creationId xmlns:a16="http://schemas.microsoft.com/office/drawing/2014/main" id="{0E022C2F-3E85-C792-6C74-50A176EB4161}"/>
              </a:ext>
            </a:extLst>
          </p:cNvPr>
          <p:cNvSpPr/>
          <p:nvPr userDrawn="1"/>
        </p:nvSpPr>
        <p:spPr>
          <a:xfrm>
            <a:off x="431799" y="819376"/>
            <a:ext cx="8440147" cy="45719"/>
          </a:xfrm>
          <a:prstGeom prst="roundRect">
            <a:avLst>
              <a:gd name="adj" fmla="val 6076"/>
            </a:avLst>
          </a:prstGeom>
          <a:gradFill>
            <a:gsLst>
              <a:gs pos="39000">
                <a:srgbClr val="3260C2"/>
              </a:gs>
              <a:gs pos="20000">
                <a:schemeClr val="accent1"/>
              </a:gs>
              <a:gs pos="90000">
                <a:schemeClr val="tx2"/>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Tree>
    <p:extLst>
      <p:ext uri="{BB962C8B-B14F-4D97-AF65-F5344CB8AC3E}">
        <p14:creationId xmlns:p14="http://schemas.microsoft.com/office/powerpoint/2010/main" val="4003686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a content with backgroun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10668C99-92BE-1B6C-6EB4-C04E935027EB}"/>
              </a:ext>
            </a:extLst>
          </p:cNvPr>
          <p:cNvSpPr/>
          <p:nvPr userDrawn="1"/>
        </p:nvSpPr>
        <p:spPr>
          <a:xfrm>
            <a:off x="213140" y="870181"/>
            <a:ext cx="8717720" cy="3906651"/>
          </a:xfrm>
          <a:prstGeom prst="roundRect">
            <a:avLst>
              <a:gd name="adj" fmla="val 6076"/>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
        <p:nvSpPr>
          <p:cNvPr id="3" name="Date Placeholder 2">
            <a:extLst>
              <a:ext uri="{FF2B5EF4-FFF2-40B4-BE49-F238E27FC236}">
                <a16:creationId xmlns:a16="http://schemas.microsoft.com/office/drawing/2014/main" id="{0C8DFF50-0466-CDFF-6608-019A6DD073A3}"/>
              </a:ext>
            </a:extLst>
          </p:cNvPr>
          <p:cNvSpPr>
            <a:spLocks noGrp="1"/>
          </p:cNvSpPr>
          <p:nvPr>
            <p:ph type="dt" sz="half" idx="10"/>
          </p:nvPr>
        </p:nvSpPr>
        <p:spPr/>
        <p:txBody>
          <a:bodyPr/>
          <a:lstStyle/>
          <a:p>
            <a:r>
              <a:rPr lang="en-GB"/>
              <a:t>Confidential &amp; proprietary</a:t>
            </a:r>
            <a:endParaRPr lang="en-US" dirty="0"/>
          </a:p>
        </p:txBody>
      </p:sp>
      <p:sp>
        <p:nvSpPr>
          <p:cNvPr id="4" name="Slide Number Placeholder 3">
            <a:extLst>
              <a:ext uri="{FF2B5EF4-FFF2-40B4-BE49-F238E27FC236}">
                <a16:creationId xmlns:a16="http://schemas.microsoft.com/office/drawing/2014/main" id="{43C537C9-9563-212F-C8B6-C9F88E3B421E}"/>
              </a:ext>
            </a:extLst>
          </p:cNvPr>
          <p:cNvSpPr>
            <a:spLocks noGrp="1"/>
          </p:cNvSpPr>
          <p:nvPr>
            <p:ph type="sldNum" sz="quarter" idx="11"/>
          </p:nvPr>
        </p:nvSpPr>
        <p:spPr>
          <a:xfrm>
            <a:off x="6457951" y="4862353"/>
            <a:ext cx="2254250" cy="273844"/>
          </a:xfrm>
        </p:spPr>
        <p:txBody>
          <a:bodyPr/>
          <a:lstStyle/>
          <a:p>
            <a:fld id="{AA9DB25A-57E1-2746-8894-CAE7A47D4B2A}" type="slidenum">
              <a:rPr lang="en-US" smtClean="0"/>
              <a:pPr/>
              <a:t>‹#›</a:t>
            </a:fld>
            <a:endParaRPr lang="en-US" dirty="0"/>
          </a:p>
        </p:txBody>
      </p:sp>
      <p:sp>
        <p:nvSpPr>
          <p:cNvPr id="8" name="Title Placeholder 1">
            <a:extLst>
              <a:ext uri="{FF2B5EF4-FFF2-40B4-BE49-F238E27FC236}">
                <a16:creationId xmlns:a16="http://schemas.microsoft.com/office/drawing/2014/main" id="{950221BB-2370-A501-40AF-998309AC1CFD}"/>
              </a:ext>
            </a:extLst>
          </p:cNvPr>
          <p:cNvSpPr>
            <a:spLocks noGrp="1"/>
          </p:cNvSpPr>
          <p:nvPr>
            <p:ph type="title"/>
          </p:nvPr>
        </p:nvSpPr>
        <p:spPr>
          <a:xfrm>
            <a:off x="431800" y="273844"/>
            <a:ext cx="6914136" cy="564988"/>
          </a:xfrm>
          <a:prstGeom prst="rect">
            <a:avLst/>
          </a:prstGeom>
        </p:spPr>
        <p:txBody>
          <a:bodyPr vert="horz" lIns="0" tIns="0" rIns="0" bIns="0" rtlCol="0" anchor="t" anchorCtr="0">
            <a:noAutofit/>
          </a:bodyPr>
          <a:lstStyle/>
          <a:p>
            <a:r>
              <a:rPr lang="en-GB" dirty="0"/>
              <a:t>Click to edit Master title style</a:t>
            </a:r>
            <a:endParaRPr lang="en-US" dirty="0"/>
          </a:p>
        </p:txBody>
      </p:sp>
      <p:sp>
        <p:nvSpPr>
          <p:cNvPr id="9" name="Text Placeholder 2">
            <a:extLst>
              <a:ext uri="{FF2B5EF4-FFF2-40B4-BE49-F238E27FC236}">
                <a16:creationId xmlns:a16="http://schemas.microsoft.com/office/drawing/2014/main" id="{4C3F9FA2-9F8D-2AB8-F6B3-2270B978B3F8}"/>
              </a:ext>
            </a:extLst>
          </p:cNvPr>
          <p:cNvSpPr>
            <a:spLocks noGrp="1"/>
          </p:cNvSpPr>
          <p:nvPr>
            <p:ph idx="1"/>
          </p:nvPr>
        </p:nvSpPr>
        <p:spPr>
          <a:xfrm>
            <a:off x="431801" y="1014292"/>
            <a:ext cx="8280400" cy="3618431"/>
          </a:xfrm>
          <a:prstGeom prst="rect">
            <a:avLst/>
          </a:prstGeom>
        </p:spPr>
        <p:txBody>
          <a:bodyPr vert="horz" lIns="0" tIns="0" rIns="0" bIns="0" rtlCol="0">
            <a:no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458409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slide gradient">
    <p:spTree>
      <p:nvGrpSpPr>
        <p:cNvPr id="1" name=""/>
        <p:cNvGrpSpPr/>
        <p:nvPr/>
      </p:nvGrpSpPr>
      <p:grpSpPr>
        <a:xfrm>
          <a:off x="0" y="0"/>
          <a:ext cx="0" cy="0"/>
          <a:chOff x="0" y="0"/>
          <a:chExt cx="0" cy="0"/>
        </a:xfrm>
      </p:grpSpPr>
      <p:sp>
        <p:nvSpPr>
          <p:cNvPr id="2" name="Rounded Rectangle 1">
            <a:extLst>
              <a:ext uri="{FF2B5EF4-FFF2-40B4-BE49-F238E27FC236}">
                <a16:creationId xmlns:a16="http://schemas.microsoft.com/office/drawing/2014/main" id="{5983552C-8821-6DE4-EBEA-BCC37D9763F6}"/>
              </a:ext>
            </a:extLst>
          </p:cNvPr>
          <p:cNvSpPr/>
          <p:nvPr userDrawn="1"/>
        </p:nvSpPr>
        <p:spPr>
          <a:xfrm>
            <a:off x="213140" y="870182"/>
            <a:ext cx="8717720" cy="3906650"/>
          </a:xfrm>
          <a:prstGeom prst="roundRect">
            <a:avLst>
              <a:gd name="adj" fmla="val 6076"/>
            </a:avLst>
          </a:prstGeom>
          <a:gradFill>
            <a:gsLst>
              <a:gs pos="39000">
                <a:srgbClr val="3260C2"/>
              </a:gs>
              <a:gs pos="20000">
                <a:schemeClr val="accent1"/>
              </a:gs>
              <a:gs pos="90000">
                <a:schemeClr val="tx2"/>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3" name="Date Placeholder 2">
            <a:extLst>
              <a:ext uri="{FF2B5EF4-FFF2-40B4-BE49-F238E27FC236}">
                <a16:creationId xmlns:a16="http://schemas.microsoft.com/office/drawing/2014/main" id="{0C8DFF50-0466-CDFF-6608-019A6DD073A3}"/>
              </a:ext>
            </a:extLst>
          </p:cNvPr>
          <p:cNvSpPr>
            <a:spLocks noGrp="1"/>
          </p:cNvSpPr>
          <p:nvPr>
            <p:ph type="dt" sz="half" idx="10"/>
          </p:nvPr>
        </p:nvSpPr>
        <p:spPr/>
        <p:txBody>
          <a:bodyPr/>
          <a:lstStyle/>
          <a:p>
            <a:r>
              <a:rPr lang="en-GB"/>
              <a:t>Confidential &amp; proprietary</a:t>
            </a:r>
            <a:endParaRPr lang="en-US" dirty="0"/>
          </a:p>
        </p:txBody>
      </p:sp>
      <p:sp>
        <p:nvSpPr>
          <p:cNvPr id="4" name="Slide Number Placeholder 3">
            <a:extLst>
              <a:ext uri="{FF2B5EF4-FFF2-40B4-BE49-F238E27FC236}">
                <a16:creationId xmlns:a16="http://schemas.microsoft.com/office/drawing/2014/main" id="{43C537C9-9563-212F-C8B6-C9F88E3B421E}"/>
              </a:ext>
            </a:extLst>
          </p:cNvPr>
          <p:cNvSpPr>
            <a:spLocks noGrp="1"/>
          </p:cNvSpPr>
          <p:nvPr>
            <p:ph type="sldNum" sz="quarter" idx="11"/>
          </p:nvPr>
        </p:nvSpPr>
        <p:spPr>
          <a:xfrm>
            <a:off x="6457951" y="4862353"/>
            <a:ext cx="2254250" cy="273844"/>
          </a:xfrm>
        </p:spPr>
        <p:txBody>
          <a:bodyPr/>
          <a:lstStyle/>
          <a:p>
            <a:fld id="{AA9DB25A-57E1-2746-8894-CAE7A47D4B2A}" type="slidenum">
              <a:rPr lang="en-US" smtClean="0"/>
              <a:pPr/>
              <a:t>‹#›</a:t>
            </a:fld>
            <a:endParaRPr lang="en-US" dirty="0"/>
          </a:p>
        </p:txBody>
      </p:sp>
      <p:sp>
        <p:nvSpPr>
          <p:cNvPr id="6" name="Title Placeholder 1">
            <a:extLst>
              <a:ext uri="{FF2B5EF4-FFF2-40B4-BE49-F238E27FC236}">
                <a16:creationId xmlns:a16="http://schemas.microsoft.com/office/drawing/2014/main" id="{E0BACC37-4C37-5F2F-E232-436584549933}"/>
              </a:ext>
            </a:extLst>
          </p:cNvPr>
          <p:cNvSpPr>
            <a:spLocks noGrp="1"/>
          </p:cNvSpPr>
          <p:nvPr>
            <p:ph type="title" hasCustomPrompt="1"/>
          </p:nvPr>
        </p:nvSpPr>
        <p:spPr>
          <a:xfrm>
            <a:off x="431800" y="2074664"/>
            <a:ext cx="8278361" cy="798127"/>
          </a:xfrm>
          <a:prstGeom prst="rect">
            <a:avLst/>
          </a:prstGeom>
        </p:spPr>
        <p:txBody>
          <a:bodyPr vert="horz" lIns="0" tIns="0" rIns="0" bIns="0" rtlCol="0" anchor="t" anchorCtr="0">
            <a:normAutofit/>
          </a:bodyPr>
          <a:lstStyle>
            <a:lvl1pPr>
              <a:defRPr sz="3000">
                <a:solidFill>
                  <a:schemeClr val="bg1"/>
                </a:solidFill>
              </a:defRPr>
            </a:lvl1pPr>
          </a:lstStyle>
          <a:p>
            <a:r>
              <a:rPr lang="en-GB" dirty="0"/>
              <a:t>Section header</a:t>
            </a:r>
            <a:endParaRPr lang="en-US" dirty="0"/>
          </a:p>
        </p:txBody>
      </p:sp>
      <p:sp>
        <p:nvSpPr>
          <p:cNvPr id="7" name="Subtitle 5">
            <a:extLst>
              <a:ext uri="{FF2B5EF4-FFF2-40B4-BE49-F238E27FC236}">
                <a16:creationId xmlns:a16="http://schemas.microsoft.com/office/drawing/2014/main" id="{B1022EBE-5DE9-CE66-2FD5-23CB50893177}"/>
              </a:ext>
            </a:extLst>
          </p:cNvPr>
          <p:cNvSpPr>
            <a:spLocks noGrp="1"/>
          </p:cNvSpPr>
          <p:nvPr>
            <p:ph type="subTitle" idx="1" hasCustomPrompt="1"/>
          </p:nvPr>
        </p:nvSpPr>
        <p:spPr>
          <a:xfrm>
            <a:off x="431799" y="1327622"/>
            <a:ext cx="8280401" cy="434434"/>
          </a:xfrm>
          <a:prstGeom prst="rect">
            <a:avLst/>
          </a:prstGeom>
        </p:spPr>
        <p:txBody>
          <a:bodyPr lIns="0" tIns="0" rIns="0" bIns="0">
            <a:normAutofit/>
          </a:bodyPr>
          <a:lstStyle>
            <a:lvl1pPr marL="0" indent="0">
              <a:buNone/>
              <a:defRPr sz="2000">
                <a:solidFill>
                  <a:schemeClr val="bg1"/>
                </a:solidFill>
              </a:defRPr>
            </a:lvl1pPr>
          </a:lstStyle>
          <a:p>
            <a:r>
              <a:rPr lang="en-US" dirty="0"/>
              <a:t>Deck name</a:t>
            </a:r>
          </a:p>
        </p:txBody>
      </p:sp>
    </p:spTree>
    <p:extLst>
      <p:ext uri="{BB962C8B-B14F-4D97-AF65-F5344CB8AC3E}">
        <p14:creationId xmlns:p14="http://schemas.microsoft.com/office/powerpoint/2010/main" val="983237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slide OH purple">
    <p:spTree>
      <p:nvGrpSpPr>
        <p:cNvPr id="1" name=""/>
        <p:cNvGrpSpPr/>
        <p:nvPr/>
      </p:nvGrpSpPr>
      <p:grpSpPr>
        <a:xfrm>
          <a:off x="0" y="0"/>
          <a:ext cx="0" cy="0"/>
          <a:chOff x="0" y="0"/>
          <a:chExt cx="0" cy="0"/>
        </a:xfrm>
      </p:grpSpPr>
      <p:sp>
        <p:nvSpPr>
          <p:cNvPr id="2" name="Rounded Rectangle 1">
            <a:extLst>
              <a:ext uri="{FF2B5EF4-FFF2-40B4-BE49-F238E27FC236}">
                <a16:creationId xmlns:a16="http://schemas.microsoft.com/office/drawing/2014/main" id="{5983552C-8821-6DE4-EBEA-BCC37D9763F6}"/>
              </a:ext>
            </a:extLst>
          </p:cNvPr>
          <p:cNvSpPr/>
          <p:nvPr userDrawn="1"/>
        </p:nvSpPr>
        <p:spPr>
          <a:xfrm>
            <a:off x="213140" y="870182"/>
            <a:ext cx="8717720" cy="3906650"/>
          </a:xfrm>
          <a:prstGeom prst="roundRect">
            <a:avLst>
              <a:gd name="adj" fmla="val 6076"/>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3" name="Date Placeholder 2">
            <a:extLst>
              <a:ext uri="{FF2B5EF4-FFF2-40B4-BE49-F238E27FC236}">
                <a16:creationId xmlns:a16="http://schemas.microsoft.com/office/drawing/2014/main" id="{0C8DFF50-0466-CDFF-6608-019A6DD073A3}"/>
              </a:ext>
            </a:extLst>
          </p:cNvPr>
          <p:cNvSpPr>
            <a:spLocks noGrp="1"/>
          </p:cNvSpPr>
          <p:nvPr>
            <p:ph type="dt" sz="half" idx="10"/>
          </p:nvPr>
        </p:nvSpPr>
        <p:spPr/>
        <p:txBody>
          <a:bodyPr/>
          <a:lstStyle/>
          <a:p>
            <a:r>
              <a:rPr lang="en-GB"/>
              <a:t>Confidential &amp; proprietary</a:t>
            </a:r>
            <a:endParaRPr lang="en-US" dirty="0"/>
          </a:p>
        </p:txBody>
      </p:sp>
      <p:sp>
        <p:nvSpPr>
          <p:cNvPr id="4" name="Slide Number Placeholder 3">
            <a:extLst>
              <a:ext uri="{FF2B5EF4-FFF2-40B4-BE49-F238E27FC236}">
                <a16:creationId xmlns:a16="http://schemas.microsoft.com/office/drawing/2014/main" id="{43C537C9-9563-212F-C8B6-C9F88E3B421E}"/>
              </a:ext>
            </a:extLst>
          </p:cNvPr>
          <p:cNvSpPr>
            <a:spLocks noGrp="1"/>
          </p:cNvSpPr>
          <p:nvPr>
            <p:ph type="sldNum" sz="quarter" idx="11"/>
          </p:nvPr>
        </p:nvSpPr>
        <p:spPr>
          <a:xfrm>
            <a:off x="6457951" y="4862353"/>
            <a:ext cx="2254250" cy="273844"/>
          </a:xfrm>
        </p:spPr>
        <p:txBody>
          <a:bodyPr/>
          <a:lstStyle/>
          <a:p>
            <a:fld id="{AA9DB25A-57E1-2746-8894-CAE7A47D4B2A}" type="slidenum">
              <a:rPr lang="en-US" smtClean="0"/>
              <a:pPr/>
              <a:t>‹#›</a:t>
            </a:fld>
            <a:endParaRPr lang="en-US" dirty="0"/>
          </a:p>
        </p:txBody>
      </p:sp>
      <p:sp>
        <p:nvSpPr>
          <p:cNvPr id="6" name="Title Placeholder 1">
            <a:extLst>
              <a:ext uri="{FF2B5EF4-FFF2-40B4-BE49-F238E27FC236}">
                <a16:creationId xmlns:a16="http://schemas.microsoft.com/office/drawing/2014/main" id="{E0BACC37-4C37-5F2F-E232-436584549933}"/>
              </a:ext>
            </a:extLst>
          </p:cNvPr>
          <p:cNvSpPr>
            <a:spLocks noGrp="1"/>
          </p:cNvSpPr>
          <p:nvPr>
            <p:ph type="title" hasCustomPrompt="1"/>
          </p:nvPr>
        </p:nvSpPr>
        <p:spPr>
          <a:xfrm>
            <a:off x="431800" y="2074664"/>
            <a:ext cx="8278361" cy="798127"/>
          </a:xfrm>
          <a:prstGeom prst="rect">
            <a:avLst/>
          </a:prstGeom>
        </p:spPr>
        <p:txBody>
          <a:bodyPr vert="horz" lIns="0" tIns="0" rIns="0" bIns="0" rtlCol="0" anchor="t" anchorCtr="0">
            <a:normAutofit/>
          </a:bodyPr>
          <a:lstStyle>
            <a:lvl1pPr>
              <a:defRPr sz="3000">
                <a:solidFill>
                  <a:schemeClr val="bg1"/>
                </a:solidFill>
              </a:defRPr>
            </a:lvl1pPr>
          </a:lstStyle>
          <a:p>
            <a:r>
              <a:rPr lang="en-GB" dirty="0"/>
              <a:t>Section header</a:t>
            </a:r>
            <a:endParaRPr lang="en-US" dirty="0"/>
          </a:p>
        </p:txBody>
      </p:sp>
      <p:sp>
        <p:nvSpPr>
          <p:cNvPr id="7" name="Subtitle 5">
            <a:extLst>
              <a:ext uri="{FF2B5EF4-FFF2-40B4-BE49-F238E27FC236}">
                <a16:creationId xmlns:a16="http://schemas.microsoft.com/office/drawing/2014/main" id="{B1022EBE-5DE9-CE66-2FD5-23CB50893177}"/>
              </a:ext>
            </a:extLst>
          </p:cNvPr>
          <p:cNvSpPr>
            <a:spLocks noGrp="1"/>
          </p:cNvSpPr>
          <p:nvPr>
            <p:ph type="subTitle" idx="1" hasCustomPrompt="1"/>
          </p:nvPr>
        </p:nvSpPr>
        <p:spPr>
          <a:xfrm>
            <a:off x="431799" y="1327622"/>
            <a:ext cx="8280401" cy="434434"/>
          </a:xfrm>
          <a:prstGeom prst="rect">
            <a:avLst/>
          </a:prstGeom>
        </p:spPr>
        <p:txBody>
          <a:bodyPr lIns="0" tIns="0" rIns="0" bIns="0">
            <a:normAutofit/>
          </a:bodyPr>
          <a:lstStyle>
            <a:lvl1pPr marL="0" indent="0">
              <a:buNone/>
              <a:defRPr sz="2000">
                <a:solidFill>
                  <a:schemeClr val="bg1"/>
                </a:solidFill>
              </a:defRPr>
            </a:lvl1pPr>
          </a:lstStyle>
          <a:p>
            <a:r>
              <a:rPr lang="en-US" dirty="0"/>
              <a:t>Deck name</a:t>
            </a:r>
          </a:p>
        </p:txBody>
      </p:sp>
    </p:spTree>
    <p:extLst>
      <p:ext uri="{BB962C8B-B14F-4D97-AF65-F5344CB8AC3E}">
        <p14:creationId xmlns:p14="http://schemas.microsoft.com/office/powerpoint/2010/main" val="2055242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slide OH mid purple">
    <p:spTree>
      <p:nvGrpSpPr>
        <p:cNvPr id="1" name=""/>
        <p:cNvGrpSpPr/>
        <p:nvPr/>
      </p:nvGrpSpPr>
      <p:grpSpPr>
        <a:xfrm>
          <a:off x="0" y="0"/>
          <a:ext cx="0" cy="0"/>
          <a:chOff x="0" y="0"/>
          <a:chExt cx="0" cy="0"/>
        </a:xfrm>
      </p:grpSpPr>
      <p:sp>
        <p:nvSpPr>
          <p:cNvPr id="2" name="Rounded Rectangle 1">
            <a:extLst>
              <a:ext uri="{FF2B5EF4-FFF2-40B4-BE49-F238E27FC236}">
                <a16:creationId xmlns:a16="http://schemas.microsoft.com/office/drawing/2014/main" id="{5983552C-8821-6DE4-EBEA-BCC37D9763F6}"/>
              </a:ext>
            </a:extLst>
          </p:cNvPr>
          <p:cNvSpPr/>
          <p:nvPr userDrawn="1"/>
        </p:nvSpPr>
        <p:spPr>
          <a:xfrm>
            <a:off x="213140" y="870182"/>
            <a:ext cx="8717720" cy="3906650"/>
          </a:xfrm>
          <a:prstGeom prst="roundRect">
            <a:avLst>
              <a:gd name="adj" fmla="val 6076"/>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3" name="Date Placeholder 2">
            <a:extLst>
              <a:ext uri="{FF2B5EF4-FFF2-40B4-BE49-F238E27FC236}">
                <a16:creationId xmlns:a16="http://schemas.microsoft.com/office/drawing/2014/main" id="{0C8DFF50-0466-CDFF-6608-019A6DD073A3}"/>
              </a:ext>
            </a:extLst>
          </p:cNvPr>
          <p:cNvSpPr>
            <a:spLocks noGrp="1"/>
          </p:cNvSpPr>
          <p:nvPr>
            <p:ph type="dt" sz="half" idx="10"/>
          </p:nvPr>
        </p:nvSpPr>
        <p:spPr/>
        <p:txBody>
          <a:bodyPr/>
          <a:lstStyle/>
          <a:p>
            <a:r>
              <a:rPr lang="en-GB"/>
              <a:t>Confidential &amp; proprietary</a:t>
            </a:r>
            <a:endParaRPr lang="en-US" dirty="0"/>
          </a:p>
        </p:txBody>
      </p:sp>
      <p:sp>
        <p:nvSpPr>
          <p:cNvPr id="4" name="Slide Number Placeholder 3">
            <a:extLst>
              <a:ext uri="{FF2B5EF4-FFF2-40B4-BE49-F238E27FC236}">
                <a16:creationId xmlns:a16="http://schemas.microsoft.com/office/drawing/2014/main" id="{43C537C9-9563-212F-C8B6-C9F88E3B421E}"/>
              </a:ext>
            </a:extLst>
          </p:cNvPr>
          <p:cNvSpPr>
            <a:spLocks noGrp="1"/>
          </p:cNvSpPr>
          <p:nvPr>
            <p:ph type="sldNum" sz="quarter" idx="11"/>
          </p:nvPr>
        </p:nvSpPr>
        <p:spPr>
          <a:xfrm>
            <a:off x="6457951" y="4862353"/>
            <a:ext cx="2254250" cy="273844"/>
          </a:xfrm>
        </p:spPr>
        <p:txBody>
          <a:bodyPr/>
          <a:lstStyle/>
          <a:p>
            <a:fld id="{AA9DB25A-57E1-2746-8894-CAE7A47D4B2A}" type="slidenum">
              <a:rPr lang="en-US" smtClean="0"/>
              <a:pPr/>
              <a:t>‹#›</a:t>
            </a:fld>
            <a:endParaRPr lang="en-US" dirty="0"/>
          </a:p>
        </p:txBody>
      </p:sp>
      <p:sp>
        <p:nvSpPr>
          <p:cNvPr id="6" name="Title Placeholder 1">
            <a:extLst>
              <a:ext uri="{FF2B5EF4-FFF2-40B4-BE49-F238E27FC236}">
                <a16:creationId xmlns:a16="http://schemas.microsoft.com/office/drawing/2014/main" id="{E0BACC37-4C37-5F2F-E232-436584549933}"/>
              </a:ext>
            </a:extLst>
          </p:cNvPr>
          <p:cNvSpPr>
            <a:spLocks noGrp="1"/>
          </p:cNvSpPr>
          <p:nvPr>
            <p:ph type="title" hasCustomPrompt="1"/>
          </p:nvPr>
        </p:nvSpPr>
        <p:spPr>
          <a:xfrm>
            <a:off x="431800" y="2074664"/>
            <a:ext cx="8278361" cy="798127"/>
          </a:xfrm>
          <a:prstGeom prst="rect">
            <a:avLst/>
          </a:prstGeom>
        </p:spPr>
        <p:txBody>
          <a:bodyPr vert="horz" lIns="0" tIns="0" rIns="0" bIns="0" rtlCol="0" anchor="t" anchorCtr="0">
            <a:normAutofit/>
          </a:bodyPr>
          <a:lstStyle>
            <a:lvl1pPr>
              <a:defRPr sz="3000">
                <a:solidFill>
                  <a:schemeClr val="bg1"/>
                </a:solidFill>
              </a:defRPr>
            </a:lvl1pPr>
          </a:lstStyle>
          <a:p>
            <a:r>
              <a:rPr lang="en-GB" dirty="0"/>
              <a:t>Section header</a:t>
            </a:r>
            <a:endParaRPr lang="en-US" dirty="0"/>
          </a:p>
        </p:txBody>
      </p:sp>
      <p:sp>
        <p:nvSpPr>
          <p:cNvPr id="7" name="Subtitle 5">
            <a:extLst>
              <a:ext uri="{FF2B5EF4-FFF2-40B4-BE49-F238E27FC236}">
                <a16:creationId xmlns:a16="http://schemas.microsoft.com/office/drawing/2014/main" id="{B1022EBE-5DE9-CE66-2FD5-23CB50893177}"/>
              </a:ext>
            </a:extLst>
          </p:cNvPr>
          <p:cNvSpPr>
            <a:spLocks noGrp="1"/>
          </p:cNvSpPr>
          <p:nvPr>
            <p:ph type="subTitle" idx="1" hasCustomPrompt="1"/>
          </p:nvPr>
        </p:nvSpPr>
        <p:spPr>
          <a:xfrm>
            <a:off x="431799" y="1327622"/>
            <a:ext cx="8280401" cy="434434"/>
          </a:xfrm>
          <a:prstGeom prst="rect">
            <a:avLst/>
          </a:prstGeom>
        </p:spPr>
        <p:txBody>
          <a:bodyPr lIns="0" tIns="0" rIns="0" bIns="0">
            <a:normAutofit/>
          </a:bodyPr>
          <a:lstStyle>
            <a:lvl1pPr marL="0" indent="0">
              <a:buNone/>
              <a:defRPr sz="2000">
                <a:solidFill>
                  <a:schemeClr val="bg1"/>
                </a:solidFill>
              </a:defRPr>
            </a:lvl1pPr>
          </a:lstStyle>
          <a:p>
            <a:r>
              <a:rPr lang="en-US" dirty="0"/>
              <a:t>Deck name</a:t>
            </a:r>
          </a:p>
        </p:txBody>
      </p:sp>
    </p:spTree>
    <p:extLst>
      <p:ext uri="{BB962C8B-B14F-4D97-AF65-F5344CB8AC3E}">
        <p14:creationId xmlns:p14="http://schemas.microsoft.com/office/powerpoint/2010/main" val="1499930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ction slide NHS dark blue">
    <p:spTree>
      <p:nvGrpSpPr>
        <p:cNvPr id="1" name=""/>
        <p:cNvGrpSpPr/>
        <p:nvPr/>
      </p:nvGrpSpPr>
      <p:grpSpPr>
        <a:xfrm>
          <a:off x="0" y="0"/>
          <a:ext cx="0" cy="0"/>
          <a:chOff x="0" y="0"/>
          <a:chExt cx="0" cy="0"/>
        </a:xfrm>
      </p:grpSpPr>
      <p:sp>
        <p:nvSpPr>
          <p:cNvPr id="2" name="Rounded Rectangle 1">
            <a:extLst>
              <a:ext uri="{FF2B5EF4-FFF2-40B4-BE49-F238E27FC236}">
                <a16:creationId xmlns:a16="http://schemas.microsoft.com/office/drawing/2014/main" id="{5983552C-8821-6DE4-EBEA-BCC37D9763F6}"/>
              </a:ext>
            </a:extLst>
          </p:cNvPr>
          <p:cNvSpPr/>
          <p:nvPr userDrawn="1"/>
        </p:nvSpPr>
        <p:spPr>
          <a:xfrm>
            <a:off x="213140" y="870182"/>
            <a:ext cx="8717720" cy="3906650"/>
          </a:xfrm>
          <a:prstGeom prst="roundRect">
            <a:avLst>
              <a:gd name="adj" fmla="val 607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3" name="Date Placeholder 2">
            <a:extLst>
              <a:ext uri="{FF2B5EF4-FFF2-40B4-BE49-F238E27FC236}">
                <a16:creationId xmlns:a16="http://schemas.microsoft.com/office/drawing/2014/main" id="{0C8DFF50-0466-CDFF-6608-019A6DD073A3}"/>
              </a:ext>
            </a:extLst>
          </p:cNvPr>
          <p:cNvSpPr>
            <a:spLocks noGrp="1"/>
          </p:cNvSpPr>
          <p:nvPr>
            <p:ph type="dt" sz="half" idx="10"/>
          </p:nvPr>
        </p:nvSpPr>
        <p:spPr/>
        <p:txBody>
          <a:bodyPr/>
          <a:lstStyle/>
          <a:p>
            <a:r>
              <a:rPr lang="en-GB"/>
              <a:t>Confidential &amp; proprietary</a:t>
            </a:r>
            <a:endParaRPr lang="en-US" dirty="0"/>
          </a:p>
        </p:txBody>
      </p:sp>
      <p:sp>
        <p:nvSpPr>
          <p:cNvPr id="4" name="Slide Number Placeholder 3">
            <a:extLst>
              <a:ext uri="{FF2B5EF4-FFF2-40B4-BE49-F238E27FC236}">
                <a16:creationId xmlns:a16="http://schemas.microsoft.com/office/drawing/2014/main" id="{43C537C9-9563-212F-C8B6-C9F88E3B421E}"/>
              </a:ext>
            </a:extLst>
          </p:cNvPr>
          <p:cNvSpPr>
            <a:spLocks noGrp="1"/>
          </p:cNvSpPr>
          <p:nvPr>
            <p:ph type="sldNum" sz="quarter" idx="11"/>
          </p:nvPr>
        </p:nvSpPr>
        <p:spPr>
          <a:xfrm>
            <a:off x="6457951" y="4862353"/>
            <a:ext cx="2254250" cy="273844"/>
          </a:xfrm>
        </p:spPr>
        <p:txBody>
          <a:bodyPr/>
          <a:lstStyle/>
          <a:p>
            <a:fld id="{AA9DB25A-57E1-2746-8894-CAE7A47D4B2A}" type="slidenum">
              <a:rPr lang="en-US" smtClean="0"/>
              <a:pPr/>
              <a:t>‹#›</a:t>
            </a:fld>
            <a:endParaRPr lang="en-US" dirty="0"/>
          </a:p>
        </p:txBody>
      </p:sp>
      <p:sp>
        <p:nvSpPr>
          <p:cNvPr id="6" name="Title Placeholder 1">
            <a:extLst>
              <a:ext uri="{FF2B5EF4-FFF2-40B4-BE49-F238E27FC236}">
                <a16:creationId xmlns:a16="http://schemas.microsoft.com/office/drawing/2014/main" id="{E0BACC37-4C37-5F2F-E232-436584549933}"/>
              </a:ext>
            </a:extLst>
          </p:cNvPr>
          <p:cNvSpPr>
            <a:spLocks noGrp="1"/>
          </p:cNvSpPr>
          <p:nvPr>
            <p:ph type="title" hasCustomPrompt="1"/>
          </p:nvPr>
        </p:nvSpPr>
        <p:spPr>
          <a:xfrm>
            <a:off x="431800" y="2074664"/>
            <a:ext cx="8278361" cy="798127"/>
          </a:xfrm>
          <a:prstGeom prst="rect">
            <a:avLst/>
          </a:prstGeom>
        </p:spPr>
        <p:txBody>
          <a:bodyPr vert="horz" lIns="0" tIns="0" rIns="0" bIns="0" rtlCol="0" anchor="t" anchorCtr="0">
            <a:normAutofit/>
          </a:bodyPr>
          <a:lstStyle>
            <a:lvl1pPr>
              <a:defRPr sz="3000">
                <a:solidFill>
                  <a:schemeClr val="bg1"/>
                </a:solidFill>
              </a:defRPr>
            </a:lvl1pPr>
          </a:lstStyle>
          <a:p>
            <a:r>
              <a:rPr lang="en-GB" dirty="0"/>
              <a:t>Section header</a:t>
            </a:r>
            <a:endParaRPr lang="en-US" dirty="0"/>
          </a:p>
        </p:txBody>
      </p:sp>
      <p:sp>
        <p:nvSpPr>
          <p:cNvPr id="7" name="Subtitle 5">
            <a:extLst>
              <a:ext uri="{FF2B5EF4-FFF2-40B4-BE49-F238E27FC236}">
                <a16:creationId xmlns:a16="http://schemas.microsoft.com/office/drawing/2014/main" id="{B1022EBE-5DE9-CE66-2FD5-23CB50893177}"/>
              </a:ext>
            </a:extLst>
          </p:cNvPr>
          <p:cNvSpPr>
            <a:spLocks noGrp="1"/>
          </p:cNvSpPr>
          <p:nvPr>
            <p:ph type="subTitle" idx="1" hasCustomPrompt="1"/>
          </p:nvPr>
        </p:nvSpPr>
        <p:spPr>
          <a:xfrm>
            <a:off x="431799" y="1327622"/>
            <a:ext cx="8280401" cy="434434"/>
          </a:xfrm>
          <a:prstGeom prst="rect">
            <a:avLst/>
          </a:prstGeom>
        </p:spPr>
        <p:txBody>
          <a:bodyPr lIns="0" tIns="0" rIns="0" bIns="0">
            <a:normAutofit/>
          </a:bodyPr>
          <a:lstStyle>
            <a:lvl1pPr marL="0" indent="0">
              <a:buNone/>
              <a:defRPr sz="2000">
                <a:solidFill>
                  <a:schemeClr val="bg1"/>
                </a:solidFill>
              </a:defRPr>
            </a:lvl1pPr>
          </a:lstStyle>
          <a:p>
            <a:r>
              <a:rPr lang="en-US" dirty="0"/>
              <a:t>Deck name</a:t>
            </a:r>
          </a:p>
        </p:txBody>
      </p:sp>
    </p:spTree>
    <p:extLst>
      <p:ext uri="{BB962C8B-B14F-4D97-AF65-F5344CB8AC3E}">
        <p14:creationId xmlns:p14="http://schemas.microsoft.com/office/powerpoint/2010/main" val="1027746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ection slide NHS bright blue">
    <p:spTree>
      <p:nvGrpSpPr>
        <p:cNvPr id="1" name=""/>
        <p:cNvGrpSpPr/>
        <p:nvPr/>
      </p:nvGrpSpPr>
      <p:grpSpPr>
        <a:xfrm>
          <a:off x="0" y="0"/>
          <a:ext cx="0" cy="0"/>
          <a:chOff x="0" y="0"/>
          <a:chExt cx="0" cy="0"/>
        </a:xfrm>
      </p:grpSpPr>
      <p:sp>
        <p:nvSpPr>
          <p:cNvPr id="2" name="Rounded Rectangle 1">
            <a:extLst>
              <a:ext uri="{FF2B5EF4-FFF2-40B4-BE49-F238E27FC236}">
                <a16:creationId xmlns:a16="http://schemas.microsoft.com/office/drawing/2014/main" id="{5983552C-8821-6DE4-EBEA-BCC37D9763F6}"/>
              </a:ext>
            </a:extLst>
          </p:cNvPr>
          <p:cNvSpPr/>
          <p:nvPr userDrawn="1"/>
        </p:nvSpPr>
        <p:spPr>
          <a:xfrm>
            <a:off x="213140" y="870182"/>
            <a:ext cx="8717720" cy="3906650"/>
          </a:xfrm>
          <a:prstGeom prst="roundRect">
            <a:avLst>
              <a:gd name="adj" fmla="val 607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3" name="Date Placeholder 2">
            <a:extLst>
              <a:ext uri="{FF2B5EF4-FFF2-40B4-BE49-F238E27FC236}">
                <a16:creationId xmlns:a16="http://schemas.microsoft.com/office/drawing/2014/main" id="{0C8DFF50-0466-CDFF-6608-019A6DD073A3}"/>
              </a:ext>
            </a:extLst>
          </p:cNvPr>
          <p:cNvSpPr>
            <a:spLocks noGrp="1"/>
          </p:cNvSpPr>
          <p:nvPr>
            <p:ph type="dt" sz="half" idx="10"/>
          </p:nvPr>
        </p:nvSpPr>
        <p:spPr/>
        <p:txBody>
          <a:bodyPr/>
          <a:lstStyle/>
          <a:p>
            <a:r>
              <a:rPr lang="en-GB"/>
              <a:t>Confidential &amp; proprietary</a:t>
            </a:r>
            <a:endParaRPr lang="en-US" dirty="0"/>
          </a:p>
        </p:txBody>
      </p:sp>
      <p:sp>
        <p:nvSpPr>
          <p:cNvPr id="4" name="Slide Number Placeholder 3">
            <a:extLst>
              <a:ext uri="{FF2B5EF4-FFF2-40B4-BE49-F238E27FC236}">
                <a16:creationId xmlns:a16="http://schemas.microsoft.com/office/drawing/2014/main" id="{43C537C9-9563-212F-C8B6-C9F88E3B421E}"/>
              </a:ext>
            </a:extLst>
          </p:cNvPr>
          <p:cNvSpPr>
            <a:spLocks noGrp="1"/>
          </p:cNvSpPr>
          <p:nvPr>
            <p:ph type="sldNum" sz="quarter" idx="11"/>
          </p:nvPr>
        </p:nvSpPr>
        <p:spPr>
          <a:xfrm>
            <a:off x="6457951" y="4862353"/>
            <a:ext cx="2254250" cy="273844"/>
          </a:xfrm>
        </p:spPr>
        <p:txBody>
          <a:bodyPr/>
          <a:lstStyle/>
          <a:p>
            <a:fld id="{AA9DB25A-57E1-2746-8894-CAE7A47D4B2A}" type="slidenum">
              <a:rPr lang="en-US" smtClean="0"/>
              <a:pPr/>
              <a:t>‹#›</a:t>
            </a:fld>
            <a:endParaRPr lang="en-US" dirty="0"/>
          </a:p>
        </p:txBody>
      </p:sp>
      <p:sp>
        <p:nvSpPr>
          <p:cNvPr id="6" name="Title Placeholder 1">
            <a:extLst>
              <a:ext uri="{FF2B5EF4-FFF2-40B4-BE49-F238E27FC236}">
                <a16:creationId xmlns:a16="http://schemas.microsoft.com/office/drawing/2014/main" id="{E0BACC37-4C37-5F2F-E232-436584549933}"/>
              </a:ext>
            </a:extLst>
          </p:cNvPr>
          <p:cNvSpPr>
            <a:spLocks noGrp="1"/>
          </p:cNvSpPr>
          <p:nvPr>
            <p:ph type="title" hasCustomPrompt="1"/>
          </p:nvPr>
        </p:nvSpPr>
        <p:spPr>
          <a:xfrm>
            <a:off x="431800" y="2074664"/>
            <a:ext cx="8278361" cy="798127"/>
          </a:xfrm>
          <a:prstGeom prst="rect">
            <a:avLst/>
          </a:prstGeom>
        </p:spPr>
        <p:txBody>
          <a:bodyPr vert="horz" lIns="0" tIns="0" rIns="0" bIns="0" rtlCol="0" anchor="t" anchorCtr="0">
            <a:normAutofit/>
          </a:bodyPr>
          <a:lstStyle>
            <a:lvl1pPr>
              <a:defRPr sz="3000">
                <a:solidFill>
                  <a:schemeClr val="bg1"/>
                </a:solidFill>
              </a:defRPr>
            </a:lvl1pPr>
          </a:lstStyle>
          <a:p>
            <a:r>
              <a:rPr lang="en-GB" dirty="0"/>
              <a:t>Section header</a:t>
            </a:r>
            <a:endParaRPr lang="en-US" dirty="0"/>
          </a:p>
        </p:txBody>
      </p:sp>
      <p:sp>
        <p:nvSpPr>
          <p:cNvPr id="7" name="Subtitle 5">
            <a:extLst>
              <a:ext uri="{FF2B5EF4-FFF2-40B4-BE49-F238E27FC236}">
                <a16:creationId xmlns:a16="http://schemas.microsoft.com/office/drawing/2014/main" id="{B1022EBE-5DE9-CE66-2FD5-23CB50893177}"/>
              </a:ext>
            </a:extLst>
          </p:cNvPr>
          <p:cNvSpPr>
            <a:spLocks noGrp="1"/>
          </p:cNvSpPr>
          <p:nvPr>
            <p:ph type="subTitle" idx="1" hasCustomPrompt="1"/>
          </p:nvPr>
        </p:nvSpPr>
        <p:spPr>
          <a:xfrm>
            <a:off x="431799" y="1327622"/>
            <a:ext cx="8280401" cy="434434"/>
          </a:xfrm>
          <a:prstGeom prst="rect">
            <a:avLst/>
          </a:prstGeom>
        </p:spPr>
        <p:txBody>
          <a:bodyPr lIns="0" tIns="0" rIns="0" bIns="0">
            <a:normAutofit/>
          </a:bodyPr>
          <a:lstStyle>
            <a:lvl1pPr marL="0" indent="0">
              <a:buNone/>
              <a:defRPr sz="2000">
                <a:solidFill>
                  <a:schemeClr val="bg1"/>
                </a:solidFill>
              </a:defRPr>
            </a:lvl1pPr>
          </a:lstStyle>
          <a:p>
            <a:r>
              <a:rPr lang="en-US" dirty="0"/>
              <a:t>Deck name</a:t>
            </a:r>
          </a:p>
        </p:txBody>
      </p:sp>
    </p:spTree>
    <p:extLst>
      <p:ext uri="{BB962C8B-B14F-4D97-AF65-F5344CB8AC3E}">
        <p14:creationId xmlns:p14="http://schemas.microsoft.com/office/powerpoint/2010/main" val="1050973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31800" y="273844"/>
            <a:ext cx="6914136" cy="564988"/>
          </a:xfrm>
          <a:prstGeom prst="rect">
            <a:avLst/>
          </a:prstGeom>
        </p:spPr>
        <p:txBody>
          <a:bodyPr vert="horz" lIns="0" tIns="0" rIns="0" bIns="0" rtlCol="0" anchor="t" anchorCtr="0">
            <a:noAutofit/>
          </a:bodyPr>
          <a:lstStyle/>
          <a:p>
            <a:r>
              <a:rPr lang="en-GB" dirty="0"/>
              <a:t>Click to edit Master title style</a:t>
            </a:r>
            <a:endParaRPr lang="en-US" dirty="0"/>
          </a:p>
        </p:txBody>
      </p:sp>
      <p:sp>
        <p:nvSpPr>
          <p:cNvPr id="3" name="Text Placeholder 2"/>
          <p:cNvSpPr>
            <a:spLocks noGrp="1"/>
          </p:cNvSpPr>
          <p:nvPr>
            <p:ph type="body" idx="1"/>
          </p:nvPr>
        </p:nvSpPr>
        <p:spPr>
          <a:xfrm>
            <a:off x="431801" y="1014292"/>
            <a:ext cx="8280400" cy="3618431"/>
          </a:xfrm>
          <a:prstGeom prst="rect">
            <a:avLst/>
          </a:prstGeom>
        </p:spPr>
        <p:txBody>
          <a:bodyPr vert="horz" lIns="0" tIns="0" rIns="0" bIns="0" rtlCol="0">
            <a:no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431800" y="4869656"/>
            <a:ext cx="2254250" cy="273844"/>
          </a:xfrm>
          <a:prstGeom prst="rect">
            <a:avLst/>
          </a:prstGeom>
        </p:spPr>
        <p:txBody>
          <a:bodyPr vert="horz" lIns="0" tIns="0" rIns="0" bIns="0" rtlCol="0" anchor="t" anchorCtr="0"/>
          <a:lstStyle>
            <a:lvl1pPr algn="l">
              <a:defRPr sz="800" i="1">
                <a:solidFill>
                  <a:schemeClr val="accent5"/>
                </a:solidFill>
              </a:defRPr>
            </a:lvl1pPr>
          </a:lstStyle>
          <a:p>
            <a:r>
              <a:rPr lang="en-GB"/>
              <a:t>Confidential &amp; proprietary</a:t>
            </a:r>
            <a:endParaRPr lang="en-US" dirty="0"/>
          </a:p>
        </p:txBody>
      </p:sp>
      <p:sp>
        <p:nvSpPr>
          <p:cNvPr id="6" name="Slide Number Placeholder 5"/>
          <p:cNvSpPr>
            <a:spLocks noGrp="1"/>
          </p:cNvSpPr>
          <p:nvPr>
            <p:ph type="sldNum" sz="quarter" idx="4"/>
          </p:nvPr>
        </p:nvSpPr>
        <p:spPr>
          <a:xfrm>
            <a:off x="6457949" y="4869656"/>
            <a:ext cx="2254251" cy="273844"/>
          </a:xfrm>
          <a:prstGeom prst="rect">
            <a:avLst/>
          </a:prstGeom>
        </p:spPr>
        <p:txBody>
          <a:bodyPr vert="horz" lIns="0" tIns="0" rIns="0" bIns="0" rtlCol="0" anchor="t" anchorCtr="0"/>
          <a:lstStyle>
            <a:lvl1pPr algn="r">
              <a:defRPr sz="800">
                <a:solidFill>
                  <a:schemeClr val="accent5"/>
                </a:solidFill>
              </a:defRPr>
            </a:lvl1pPr>
          </a:lstStyle>
          <a:p>
            <a:fld id="{AA9DB25A-57E1-2746-8894-CAE7A47D4B2A}" type="slidenum">
              <a:rPr lang="en-US" smtClean="0"/>
              <a:pPr/>
              <a:t>‹#›</a:t>
            </a:fld>
            <a:endParaRPr lang="en-US" dirty="0"/>
          </a:p>
        </p:txBody>
      </p:sp>
      <p:pic>
        <p:nvPicPr>
          <p:cNvPr id="7" name="Picture 6" descr="A purple and black logo&#10;&#10;Description automatically generated">
            <a:extLst>
              <a:ext uri="{FF2B5EF4-FFF2-40B4-BE49-F238E27FC236}">
                <a16:creationId xmlns:a16="http://schemas.microsoft.com/office/drawing/2014/main" id="{FEC0CE1F-35DB-B24A-5061-E2D73C99EE7F}"/>
              </a:ext>
            </a:extLst>
          </p:cNvPr>
          <p:cNvPicPr>
            <a:picLocks noChangeAspect="1"/>
          </p:cNvPicPr>
          <p:nvPr userDrawn="1"/>
        </p:nvPicPr>
        <p:blipFill>
          <a:blip r:embed="rId13"/>
          <a:stretch>
            <a:fillRect/>
          </a:stretch>
        </p:blipFill>
        <p:spPr>
          <a:xfrm>
            <a:off x="7367094" y="273844"/>
            <a:ext cx="1524376" cy="564533"/>
          </a:xfrm>
          <a:prstGeom prst="rect">
            <a:avLst/>
          </a:prstGeom>
          <a:ln>
            <a:noFill/>
          </a:ln>
        </p:spPr>
      </p:pic>
    </p:spTree>
    <p:extLst>
      <p:ext uri="{BB962C8B-B14F-4D97-AF65-F5344CB8AC3E}">
        <p14:creationId xmlns:p14="http://schemas.microsoft.com/office/powerpoint/2010/main" val="2265122071"/>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9" r:id="rId4"/>
    <p:sldLayoutId id="2147483670" r:id="rId5"/>
    <p:sldLayoutId id="2147483673" r:id="rId6"/>
    <p:sldLayoutId id="2147483674" r:id="rId7"/>
    <p:sldLayoutId id="2147483671" r:id="rId8"/>
    <p:sldLayoutId id="2147483675" r:id="rId9"/>
    <p:sldLayoutId id="2147483672" r:id="rId10"/>
    <p:sldLayoutId id="2147483668" r:id="rId11"/>
  </p:sldLayoutIdLst>
  <p:hf hdr="0"/>
  <p:txStyles>
    <p:titleStyle>
      <a:lvl1pPr algn="l" defTabSz="685800" rtl="0" eaLnBrk="1" latinLnBrk="0" hangingPunct="1">
        <a:lnSpc>
          <a:spcPct val="90000"/>
        </a:lnSpc>
        <a:spcBef>
          <a:spcPct val="0"/>
        </a:spcBef>
        <a:buNone/>
        <a:defRPr sz="2000" b="0" kern="1200">
          <a:solidFill>
            <a:schemeClr val="tx2"/>
          </a:solidFill>
          <a:latin typeface="+mj-lt"/>
          <a:ea typeface="+mj-ea"/>
          <a:cs typeface="+mj-cs"/>
        </a:defRPr>
      </a:lvl1pPr>
    </p:titleStyle>
    <p:bodyStyle>
      <a:lvl1pPr marL="0" indent="0" algn="l" defTabSz="685800" rtl="0" eaLnBrk="1" latinLnBrk="0" hangingPunct="1">
        <a:lnSpc>
          <a:spcPct val="90000"/>
        </a:lnSpc>
        <a:spcBef>
          <a:spcPts val="750"/>
        </a:spcBef>
        <a:buFont typeface="Arial" panose="020B0604020202020204" pitchFamily="34" charset="0"/>
        <a:buNone/>
        <a:defRPr sz="1350" b="1" kern="1200">
          <a:solidFill>
            <a:schemeClr val="tx1"/>
          </a:solidFill>
          <a:latin typeface="+mn-lt"/>
          <a:ea typeface="+mn-ea"/>
          <a:cs typeface="+mn-cs"/>
        </a:defRPr>
      </a:lvl1pPr>
      <a:lvl2pPr marL="169200" indent="-169200" algn="l" defTabSz="685800" rtl="0" eaLnBrk="1" latinLnBrk="0" hangingPunct="1">
        <a:lnSpc>
          <a:spcPct val="90000"/>
        </a:lnSpc>
        <a:spcBef>
          <a:spcPts val="375"/>
        </a:spcBef>
        <a:buClr>
          <a:schemeClr val="tx2"/>
        </a:buClr>
        <a:buFont typeface="Arial" panose="020B0604020202020204" pitchFamily="34" charset="0"/>
        <a:buChar char="•"/>
        <a:defRPr sz="1350" kern="1200">
          <a:solidFill>
            <a:schemeClr val="tx1"/>
          </a:solidFill>
          <a:latin typeface="+mn-lt"/>
          <a:ea typeface="+mn-ea"/>
          <a:cs typeface="+mn-cs"/>
        </a:defRPr>
      </a:lvl2pPr>
      <a:lvl3pPr marL="169200" indent="-169200" algn="l" defTabSz="685800" rtl="0" eaLnBrk="1" latinLnBrk="0" hangingPunct="1">
        <a:lnSpc>
          <a:spcPct val="90000"/>
        </a:lnSpc>
        <a:spcBef>
          <a:spcPts val="375"/>
        </a:spcBef>
        <a:buClr>
          <a:schemeClr val="tx2"/>
        </a:buClr>
        <a:buFont typeface="Arial" panose="020B0604020202020204" pitchFamily="34" charset="0"/>
        <a:buChar char="•"/>
        <a:defRPr sz="1350" kern="1200">
          <a:solidFill>
            <a:schemeClr val="tx1"/>
          </a:solidFill>
          <a:latin typeface="+mn-lt"/>
          <a:ea typeface="+mn-ea"/>
          <a:cs typeface="+mn-cs"/>
        </a:defRPr>
      </a:lvl3pPr>
      <a:lvl4pPr marL="169200" indent="-169200" algn="l" defTabSz="685800" rtl="0" eaLnBrk="1" latinLnBrk="0" hangingPunct="1">
        <a:lnSpc>
          <a:spcPct val="90000"/>
        </a:lnSpc>
        <a:spcBef>
          <a:spcPts val="375"/>
        </a:spcBef>
        <a:buClr>
          <a:schemeClr val="tx2"/>
        </a:buClr>
        <a:buFont typeface="Arial" panose="020B0604020202020204" pitchFamily="34" charset="0"/>
        <a:buChar char="•"/>
        <a:defRPr sz="1350" kern="1200">
          <a:solidFill>
            <a:schemeClr val="tx1"/>
          </a:solidFill>
          <a:latin typeface="+mn-lt"/>
          <a:ea typeface="+mn-ea"/>
          <a:cs typeface="+mn-cs"/>
        </a:defRPr>
      </a:lvl4pPr>
      <a:lvl5pPr marL="169200" indent="-169200" algn="l" defTabSz="685800" rtl="0" eaLnBrk="1" latinLnBrk="0" hangingPunct="1">
        <a:lnSpc>
          <a:spcPct val="90000"/>
        </a:lnSpc>
        <a:spcBef>
          <a:spcPts val="375"/>
        </a:spcBef>
        <a:buClr>
          <a:schemeClr val="tx2"/>
        </a:buClr>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72" userDrawn="1">
          <p15:clr>
            <a:srgbClr val="F26B43"/>
          </p15:clr>
        </p15:guide>
        <p15:guide id="2" pos="548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8" Type="http://schemas.microsoft.com/office/2014/relationships/chartEx" Target="../charts/chartEx4.xml"/><Relationship Id="rId3" Type="http://schemas.openxmlformats.org/officeDocument/2006/relationships/image" Target="../media/image4.png"/><Relationship Id="rId7" Type="http://schemas.openxmlformats.org/officeDocument/2006/relationships/image" Target="../media/image6.png"/><Relationship Id="rId2" Type="http://schemas.microsoft.com/office/2014/relationships/chartEx" Target="../charts/chartEx1.xml"/><Relationship Id="rId1" Type="http://schemas.openxmlformats.org/officeDocument/2006/relationships/slideLayout" Target="../slideLayouts/slideLayout3.xml"/><Relationship Id="rId6" Type="http://schemas.microsoft.com/office/2014/relationships/chartEx" Target="../charts/chartEx3.xml"/><Relationship Id="rId5" Type="http://schemas.openxmlformats.org/officeDocument/2006/relationships/image" Target="../media/image5.png"/><Relationship Id="rId4" Type="http://schemas.microsoft.com/office/2014/relationships/chartEx" Target="../charts/chartEx2.xml"/><Relationship Id="rId9" Type="http://schemas.openxmlformats.org/officeDocument/2006/relationships/image" Target="../media/image7.png"/></Relationships>
</file>

<file path=ppt/slides/_rels/slide6.xml.rels><?xml version="1.0" encoding="UTF-8" standalone="yes"?>
<Relationships xmlns="http://schemas.openxmlformats.org/package/2006/relationships"><Relationship Id="rId8" Type="http://schemas.microsoft.com/office/2014/relationships/chartEx" Target="../charts/chartEx8.xml"/><Relationship Id="rId3" Type="http://schemas.openxmlformats.org/officeDocument/2006/relationships/image" Target="../media/image8.png"/><Relationship Id="rId7" Type="http://schemas.openxmlformats.org/officeDocument/2006/relationships/image" Target="../media/image10.png"/><Relationship Id="rId2" Type="http://schemas.microsoft.com/office/2014/relationships/chartEx" Target="../charts/chartEx5.xml"/><Relationship Id="rId1" Type="http://schemas.openxmlformats.org/officeDocument/2006/relationships/slideLayout" Target="../slideLayouts/slideLayout3.xml"/><Relationship Id="rId6" Type="http://schemas.microsoft.com/office/2014/relationships/chartEx" Target="../charts/chartEx7.xml"/><Relationship Id="rId5" Type="http://schemas.openxmlformats.org/officeDocument/2006/relationships/image" Target="../media/image9.png"/><Relationship Id="rId4" Type="http://schemas.microsoft.com/office/2014/relationships/chartEx" Target="../charts/chartEx6.xml"/><Relationship Id="rId9"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07B9F-D1A3-8DC1-E6EA-170A7127D762}"/>
              </a:ext>
            </a:extLst>
          </p:cNvPr>
          <p:cNvSpPr>
            <a:spLocks noGrp="1"/>
          </p:cNvSpPr>
          <p:nvPr>
            <p:ph type="title"/>
          </p:nvPr>
        </p:nvSpPr>
        <p:spPr/>
        <p:txBody>
          <a:bodyPr/>
          <a:lstStyle/>
          <a:p>
            <a:r>
              <a:rPr lang="en-US" dirty="0"/>
              <a:t>Gender Pay Gap report </a:t>
            </a:r>
          </a:p>
        </p:txBody>
      </p:sp>
      <p:sp>
        <p:nvSpPr>
          <p:cNvPr id="3" name="Subtitle 2">
            <a:extLst>
              <a:ext uri="{FF2B5EF4-FFF2-40B4-BE49-F238E27FC236}">
                <a16:creationId xmlns:a16="http://schemas.microsoft.com/office/drawing/2014/main" id="{5B9EA7DF-64AD-2A26-3B1E-B071715E1D36}"/>
              </a:ext>
            </a:extLst>
          </p:cNvPr>
          <p:cNvSpPr>
            <a:spLocks noGrp="1"/>
          </p:cNvSpPr>
          <p:nvPr>
            <p:ph type="subTitle" idx="1"/>
          </p:nvPr>
        </p:nvSpPr>
        <p:spPr/>
        <p:txBody>
          <a:bodyPr/>
          <a:lstStyle/>
          <a:p>
            <a:r>
              <a:rPr lang="en-US" dirty="0"/>
              <a:t>April 2024 </a:t>
            </a:r>
          </a:p>
        </p:txBody>
      </p:sp>
      <p:sp>
        <p:nvSpPr>
          <p:cNvPr id="8" name="Date Placeholder 2">
            <a:extLst>
              <a:ext uri="{FF2B5EF4-FFF2-40B4-BE49-F238E27FC236}">
                <a16:creationId xmlns:a16="http://schemas.microsoft.com/office/drawing/2014/main" id="{40C0B271-5A35-0974-F9D9-AD188EAA0C4F}"/>
              </a:ext>
            </a:extLst>
          </p:cNvPr>
          <p:cNvSpPr>
            <a:spLocks noGrp="1"/>
          </p:cNvSpPr>
          <p:nvPr>
            <p:ph type="dt" sz="half" idx="10"/>
          </p:nvPr>
        </p:nvSpPr>
        <p:spPr>
          <a:xfrm>
            <a:off x="431800" y="4869656"/>
            <a:ext cx="2254250" cy="273844"/>
          </a:xfrm>
        </p:spPr>
        <p:txBody>
          <a:bodyPr/>
          <a:lstStyle/>
          <a:p>
            <a:r>
              <a:rPr lang="en-GB" sz="800" dirty="0"/>
              <a:t>Confidential &amp; proprietary</a:t>
            </a:r>
            <a:endParaRPr lang="en-US" sz="800" dirty="0"/>
          </a:p>
        </p:txBody>
      </p:sp>
      <p:sp>
        <p:nvSpPr>
          <p:cNvPr id="9" name="Slide Number Placeholder 3">
            <a:extLst>
              <a:ext uri="{FF2B5EF4-FFF2-40B4-BE49-F238E27FC236}">
                <a16:creationId xmlns:a16="http://schemas.microsoft.com/office/drawing/2014/main" id="{1AA2F3A8-5F91-132A-CEE2-E9F427232630}"/>
              </a:ext>
            </a:extLst>
          </p:cNvPr>
          <p:cNvSpPr>
            <a:spLocks noGrp="1"/>
          </p:cNvSpPr>
          <p:nvPr>
            <p:ph type="sldNum" sz="quarter" idx="11"/>
          </p:nvPr>
        </p:nvSpPr>
        <p:spPr>
          <a:xfrm>
            <a:off x="6457949" y="4869656"/>
            <a:ext cx="2254251" cy="273844"/>
          </a:xfrm>
        </p:spPr>
        <p:txBody>
          <a:bodyPr/>
          <a:lstStyle/>
          <a:p>
            <a:fld id="{AA9DB25A-57E1-2746-8894-CAE7A47D4B2A}" type="slidenum">
              <a:rPr lang="en-US" sz="800" smtClean="0"/>
              <a:pPr/>
              <a:t>1</a:t>
            </a:fld>
            <a:endParaRPr lang="en-US" sz="800" dirty="0"/>
          </a:p>
        </p:txBody>
      </p:sp>
    </p:spTree>
    <p:extLst>
      <p:ext uri="{BB962C8B-B14F-4D97-AF65-F5344CB8AC3E}">
        <p14:creationId xmlns:p14="http://schemas.microsoft.com/office/powerpoint/2010/main" val="1820009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2F165-280F-0487-CD6C-BDE0BCAEC32D}"/>
              </a:ext>
            </a:extLst>
          </p:cNvPr>
          <p:cNvSpPr>
            <a:spLocks noGrp="1"/>
          </p:cNvSpPr>
          <p:nvPr>
            <p:ph type="title"/>
          </p:nvPr>
        </p:nvSpPr>
        <p:spPr/>
        <p:txBody>
          <a:bodyPr/>
          <a:lstStyle/>
          <a:p>
            <a:r>
              <a:rPr lang="en-US" dirty="0"/>
              <a:t>Operose Health and Gender Pay Gap reporting </a:t>
            </a:r>
          </a:p>
        </p:txBody>
      </p:sp>
      <p:sp>
        <p:nvSpPr>
          <p:cNvPr id="3" name="Content Placeholder 2">
            <a:extLst>
              <a:ext uri="{FF2B5EF4-FFF2-40B4-BE49-F238E27FC236}">
                <a16:creationId xmlns:a16="http://schemas.microsoft.com/office/drawing/2014/main" id="{F7C11F77-89BE-CBD4-55B2-DBAF6190AC07}"/>
              </a:ext>
            </a:extLst>
          </p:cNvPr>
          <p:cNvSpPr>
            <a:spLocks noGrp="1"/>
          </p:cNvSpPr>
          <p:nvPr>
            <p:ph idx="1"/>
          </p:nvPr>
        </p:nvSpPr>
        <p:spPr/>
        <p:txBody>
          <a:bodyPr/>
          <a:lstStyle/>
          <a:p>
            <a:pPr>
              <a:lnSpc>
                <a:spcPct val="100000"/>
              </a:lnSpc>
              <a:spcBef>
                <a:spcPts val="0"/>
              </a:spcBef>
            </a:pPr>
            <a:r>
              <a:rPr lang="en-GB" sz="1200" b="0" dirty="0"/>
              <a:t>As an organisation who employs over 250 employees, we are legally required to publish a Gender Pay Gap Report annually for two of the entities within our Group – AT Medics Limited and The Practice Surgeries Limited (TPS). </a:t>
            </a:r>
          </a:p>
          <a:p>
            <a:pPr>
              <a:lnSpc>
                <a:spcPct val="100000"/>
              </a:lnSpc>
              <a:spcBef>
                <a:spcPts val="0"/>
              </a:spcBef>
            </a:pPr>
            <a:endParaRPr lang="en-GB" sz="1200" b="0" dirty="0"/>
          </a:p>
          <a:p>
            <a:pPr>
              <a:lnSpc>
                <a:spcPct val="100000"/>
              </a:lnSpc>
              <a:spcBef>
                <a:spcPts val="0"/>
              </a:spcBef>
            </a:pPr>
            <a:r>
              <a:rPr lang="en-GB" sz="1200" b="0" dirty="0"/>
              <a:t>To provide a full and transparent view of our organisation and our approach and commitment to closing the Gender Pay Gap, we have gone above our legal requirements and produced this additional report to provide greater clarification on our gender pay gap. </a:t>
            </a:r>
          </a:p>
          <a:p>
            <a:pPr>
              <a:lnSpc>
                <a:spcPct val="100000"/>
              </a:lnSpc>
              <a:spcBef>
                <a:spcPts val="0"/>
              </a:spcBef>
            </a:pPr>
            <a:endParaRPr lang="en-GB" sz="1200" b="0" dirty="0"/>
          </a:p>
          <a:p>
            <a:pPr>
              <a:lnSpc>
                <a:spcPct val="100000"/>
              </a:lnSpc>
              <a:spcBef>
                <a:spcPts val="0"/>
              </a:spcBef>
            </a:pPr>
            <a:r>
              <a:rPr lang="en-GB" sz="1200" dirty="0">
                <a:solidFill>
                  <a:schemeClr val="accent1"/>
                </a:solidFill>
              </a:rPr>
              <a:t>We are committed to closing and eradicating the gender pay gap and treating all colleagues equally and fairly. </a:t>
            </a:r>
          </a:p>
          <a:p>
            <a:pPr>
              <a:lnSpc>
                <a:spcPct val="100000"/>
              </a:lnSpc>
              <a:spcBef>
                <a:spcPts val="0"/>
              </a:spcBef>
            </a:pPr>
            <a:endParaRPr lang="en-GB" sz="1200" b="0" dirty="0">
              <a:solidFill>
                <a:schemeClr val="accent1"/>
              </a:solidFill>
            </a:endParaRPr>
          </a:p>
          <a:p>
            <a:pPr>
              <a:lnSpc>
                <a:spcPct val="100000"/>
              </a:lnSpc>
              <a:spcBef>
                <a:spcPts val="0"/>
              </a:spcBef>
            </a:pPr>
            <a:r>
              <a:rPr lang="en-GB" sz="1200" b="0" dirty="0"/>
              <a:t>To help close our gender pay gap, over the coming year we will be: </a:t>
            </a:r>
          </a:p>
          <a:p>
            <a:pPr>
              <a:lnSpc>
                <a:spcPct val="100000"/>
              </a:lnSpc>
              <a:spcBef>
                <a:spcPts val="0"/>
              </a:spcBef>
            </a:pPr>
            <a:endParaRPr lang="en-GB" sz="1200" b="0" dirty="0"/>
          </a:p>
          <a:p>
            <a:pPr marL="171450" indent="-171450">
              <a:lnSpc>
                <a:spcPct val="100000"/>
              </a:lnSpc>
              <a:spcBef>
                <a:spcPts val="0"/>
              </a:spcBef>
              <a:buFont typeface="Wingdings" panose="05000000000000000000" pitchFamily="2" charset="2"/>
              <a:buChar char="ü"/>
            </a:pPr>
            <a:r>
              <a:rPr lang="en-GB" sz="1200" b="0" dirty="0"/>
              <a:t>Promoting diversity across all of our workforce. </a:t>
            </a:r>
          </a:p>
          <a:p>
            <a:pPr>
              <a:lnSpc>
                <a:spcPct val="100000"/>
              </a:lnSpc>
              <a:spcBef>
                <a:spcPts val="0"/>
              </a:spcBef>
            </a:pPr>
            <a:endParaRPr lang="en-GB" sz="1200" b="0" dirty="0"/>
          </a:p>
          <a:p>
            <a:pPr marL="171450" indent="-171450">
              <a:lnSpc>
                <a:spcPct val="100000"/>
              </a:lnSpc>
              <a:spcBef>
                <a:spcPts val="0"/>
              </a:spcBef>
              <a:buFont typeface="Wingdings" panose="05000000000000000000" pitchFamily="2" charset="2"/>
              <a:buChar char="ü"/>
            </a:pPr>
            <a:r>
              <a:rPr lang="en-GB" sz="1200" b="0" dirty="0"/>
              <a:t>Continuing to do more to ensure our policies and processes support female progression and development. </a:t>
            </a:r>
          </a:p>
          <a:p>
            <a:pPr>
              <a:lnSpc>
                <a:spcPct val="100000"/>
              </a:lnSpc>
              <a:spcBef>
                <a:spcPts val="0"/>
              </a:spcBef>
            </a:pPr>
            <a:endParaRPr lang="en-GB" sz="1200" b="0" dirty="0"/>
          </a:p>
          <a:p>
            <a:pPr marL="171450" indent="-171450">
              <a:lnSpc>
                <a:spcPct val="100000"/>
              </a:lnSpc>
              <a:spcBef>
                <a:spcPts val="0"/>
              </a:spcBef>
              <a:buFont typeface="Wingdings" panose="05000000000000000000" pitchFamily="2" charset="2"/>
              <a:buChar char="ü"/>
            </a:pPr>
            <a:r>
              <a:rPr lang="en-GB" sz="1200" b="0" dirty="0"/>
              <a:t>We will review our policies and process to ensure that flexible working, menopause and women’s health are sufficiently well represented and actioned across our organisation. </a:t>
            </a:r>
          </a:p>
          <a:p>
            <a:pPr>
              <a:lnSpc>
                <a:spcPct val="100000"/>
              </a:lnSpc>
              <a:spcBef>
                <a:spcPts val="0"/>
              </a:spcBef>
            </a:pPr>
            <a:endParaRPr lang="en-GB" sz="1200" b="0" dirty="0"/>
          </a:p>
          <a:p>
            <a:pPr marL="171450" indent="-171450">
              <a:lnSpc>
                <a:spcPct val="100000"/>
              </a:lnSpc>
              <a:spcBef>
                <a:spcPts val="0"/>
              </a:spcBef>
              <a:buFont typeface="Wingdings" panose="05000000000000000000" pitchFamily="2" charset="2"/>
              <a:buChar char="ü"/>
            </a:pPr>
            <a:r>
              <a:rPr lang="en-GB" sz="1200" b="0" dirty="0"/>
              <a:t>We will be conducting an organisational development review which will allow us to review pay gaps and align where the opportunity is available. </a:t>
            </a:r>
          </a:p>
          <a:p>
            <a:pPr>
              <a:lnSpc>
                <a:spcPct val="100000"/>
              </a:lnSpc>
              <a:spcBef>
                <a:spcPts val="0"/>
              </a:spcBef>
            </a:pPr>
            <a:endParaRPr lang="en-GB" sz="1200" b="0" dirty="0"/>
          </a:p>
          <a:p>
            <a:pPr>
              <a:lnSpc>
                <a:spcPct val="100000"/>
              </a:lnSpc>
              <a:spcBef>
                <a:spcPts val="0"/>
              </a:spcBef>
            </a:pPr>
            <a:endParaRPr lang="en-GB" sz="1200" b="0" dirty="0"/>
          </a:p>
          <a:p>
            <a:pPr>
              <a:lnSpc>
                <a:spcPct val="100000"/>
              </a:lnSpc>
              <a:spcBef>
                <a:spcPts val="0"/>
              </a:spcBef>
            </a:pPr>
            <a:endParaRPr lang="en-GB" sz="1200" b="0" dirty="0"/>
          </a:p>
        </p:txBody>
      </p:sp>
      <p:sp>
        <p:nvSpPr>
          <p:cNvPr id="6" name="Date Placeholder 2">
            <a:extLst>
              <a:ext uri="{FF2B5EF4-FFF2-40B4-BE49-F238E27FC236}">
                <a16:creationId xmlns:a16="http://schemas.microsoft.com/office/drawing/2014/main" id="{5E192E10-0B2B-6962-294C-6785F752B7F9}"/>
              </a:ext>
            </a:extLst>
          </p:cNvPr>
          <p:cNvSpPr>
            <a:spLocks noGrp="1"/>
          </p:cNvSpPr>
          <p:nvPr>
            <p:ph type="dt" sz="half" idx="10"/>
          </p:nvPr>
        </p:nvSpPr>
        <p:spPr>
          <a:xfrm>
            <a:off x="431800" y="4869656"/>
            <a:ext cx="2254250" cy="273844"/>
          </a:xfrm>
        </p:spPr>
        <p:txBody>
          <a:bodyPr/>
          <a:lstStyle/>
          <a:p>
            <a:r>
              <a:rPr lang="en-GB" sz="800" dirty="0"/>
              <a:t>Confidential &amp; proprietary</a:t>
            </a:r>
            <a:endParaRPr lang="en-US" sz="800" dirty="0"/>
          </a:p>
        </p:txBody>
      </p:sp>
      <p:sp>
        <p:nvSpPr>
          <p:cNvPr id="7" name="Slide Number Placeholder 3">
            <a:extLst>
              <a:ext uri="{FF2B5EF4-FFF2-40B4-BE49-F238E27FC236}">
                <a16:creationId xmlns:a16="http://schemas.microsoft.com/office/drawing/2014/main" id="{BB133CC6-8A24-A013-F4BD-882A5661EDF3}"/>
              </a:ext>
            </a:extLst>
          </p:cNvPr>
          <p:cNvSpPr>
            <a:spLocks noGrp="1"/>
          </p:cNvSpPr>
          <p:nvPr>
            <p:ph type="sldNum" sz="quarter" idx="11"/>
          </p:nvPr>
        </p:nvSpPr>
        <p:spPr>
          <a:xfrm>
            <a:off x="6457949" y="4869656"/>
            <a:ext cx="2254251" cy="273844"/>
          </a:xfrm>
        </p:spPr>
        <p:txBody>
          <a:bodyPr/>
          <a:lstStyle/>
          <a:p>
            <a:fld id="{AA9DB25A-57E1-2746-8894-CAE7A47D4B2A}" type="slidenum">
              <a:rPr lang="en-US" sz="800" smtClean="0"/>
              <a:pPr/>
              <a:t>2</a:t>
            </a:fld>
            <a:endParaRPr lang="en-US" sz="800" dirty="0"/>
          </a:p>
        </p:txBody>
      </p:sp>
    </p:spTree>
    <p:extLst>
      <p:ext uri="{BB962C8B-B14F-4D97-AF65-F5344CB8AC3E}">
        <p14:creationId xmlns:p14="http://schemas.microsoft.com/office/powerpoint/2010/main" val="649083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2F165-280F-0487-CD6C-BDE0BCAEC32D}"/>
              </a:ext>
            </a:extLst>
          </p:cNvPr>
          <p:cNvSpPr>
            <a:spLocks noGrp="1"/>
          </p:cNvSpPr>
          <p:nvPr>
            <p:ph type="title"/>
          </p:nvPr>
        </p:nvSpPr>
        <p:spPr/>
        <p:txBody>
          <a:bodyPr/>
          <a:lstStyle/>
          <a:p>
            <a:r>
              <a:rPr lang="en-US" dirty="0"/>
              <a:t>Operose Health and Gender Pay Gap reporting </a:t>
            </a:r>
          </a:p>
        </p:txBody>
      </p:sp>
      <p:sp>
        <p:nvSpPr>
          <p:cNvPr id="3" name="Content Placeholder 2">
            <a:extLst>
              <a:ext uri="{FF2B5EF4-FFF2-40B4-BE49-F238E27FC236}">
                <a16:creationId xmlns:a16="http://schemas.microsoft.com/office/drawing/2014/main" id="{F7C11F77-89BE-CBD4-55B2-DBAF6190AC07}"/>
              </a:ext>
            </a:extLst>
          </p:cNvPr>
          <p:cNvSpPr>
            <a:spLocks noGrp="1"/>
          </p:cNvSpPr>
          <p:nvPr>
            <p:ph idx="1"/>
          </p:nvPr>
        </p:nvSpPr>
        <p:spPr/>
        <p:txBody>
          <a:bodyPr/>
          <a:lstStyle/>
          <a:p>
            <a:pPr marL="171450" indent="-171450">
              <a:lnSpc>
                <a:spcPct val="100000"/>
              </a:lnSpc>
              <a:spcBef>
                <a:spcPts val="0"/>
              </a:spcBef>
              <a:buFont typeface="Arial" panose="020B0604020202020204" pitchFamily="34" charset="0"/>
              <a:buChar char="•"/>
            </a:pPr>
            <a:r>
              <a:rPr lang="en-GB" sz="1200" b="0" dirty="0"/>
              <a:t>As an entire Group – 75% of our workforce is female and 25% male. </a:t>
            </a:r>
          </a:p>
          <a:p>
            <a:pPr marL="171450" indent="-171450">
              <a:lnSpc>
                <a:spcPct val="100000"/>
              </a:lnSpc>
              <a:spcBef>
                <a:spcPts val="0"/>
              </a:spcBef>
              <a:buFont typeface="Arial" panose="020B0604020202020204" pitchFamily="34" charset="0"/>
              <a:buChar char="•"/>
            </a:pPr>
            <a:r>
              <a:rPr lang="en-GB" sz="1200" b="0" dirty="0"/>
              <a:t>In 2023 the UK National Pay Gap was 14%. </a:t>
            </a:r>
          </a:p>
          <a:p>
            <a:pPr marL="171450" indent="-171450">
              <a:lnSpc>
                <a:spcPct val="100000"/>
              </a:lnSpc>
              <a:spcBef>
                <a:spcPts val="0"/>
              </a:spcBef>
              <a:buFont typeface="Arial" panose="020B0604020202020204" pitchFamily="34" charset="0"/>
              <a:buChar char="•"/>
            </a:pPr>
            <a:r>
              <a:rPr lang="en-GB" sz="1200" b="0" dirty="0"/>
              <a:t>The BMJ in 2020 released a report showing that the gender pay gap for GPs was 15.3%. </a:t>
            </a:r>
          </a:p>
          <a:p>
            <a:pPr>
              <a:lnSpc>
                <a:spcPct val="100000"/>
              </a:lnSpc>
              <a:spcBef>
                <a:spcPts val="0"/>
              </a:spcBef>
            </a:pPr>
            <a:endParaRPr lang="en-GB" sz="1200" b="0" dirty="0"/>
          </a:p>
          <a:p>
            <a:pPr>
              <a:lnSpc>
                <a:spcPct val="100000"/>
              </a:lnSpc>
              <a:spcBef>
                <a:spcPts val="0"/>
              </a:spcBef>
            </a:pPr>
            <a:r>
              <a:rPr lang="en-GB" sz="1200" b="0" dirty="0"/>
              <a:t>For all GPs across all the entities that make up our organisation, we have a pay gap of 3.3% which is </a:t>
            </a:r>
            <a:r>
              <a:rPr lang="en-GB" sz="1200" dirty="0"/>
              <a:t>significantly lower than the national average and that reported for GPs</a:t>
            </a:r>
            <a:r>
              <a:rPr lang="en-GB" sz="1200" b="0" dirty="0"/>
              <a:t>. </a:t>
            </a:r>
          </a:p>
          <a:p>
            <a:pPr>
              <a:lnSpc>
                <a:spcPct val="100000"/>
              </a:lnSpc>
              <a:spcBef>
                <a:spcPts val="0"/>
              </a:spcBef>
            </a:pPr>
            <a:endParaRPr lang="en-GB" sz="1200" b="0" dirty="0"/>
          </a:p>
          <a:p>
            <a:pPr>
              <a:lnSpc>
                <a:spcPct val="100000"/>
              </a:lnSpc>
              <a:spcBef>
                <a:spcPts val="0"/>
              </a:spcBef>
            </a:pPr>
            <a:r>
              <a:rPr lang="en-GB" sz="1200" b="0" dirty="0"/>
              <a:t>We understand that our gender pay gap for TPS appears to be an outlier at 55%. </a:t>
            </a:r>
          </a:p>
          <a:p>
            <a:pPr marL="171450" indent="-171450">
              <a:lnSpc>
                <a:spcPct val="100000"/>
              </a:lnSpc>
              <a:spcBef>
                <a:spcPts val="0"/>
              </a:spcBef>
              <a:buFont typeface="Arial" panose="020B0604020202020204" pitchFamily="34" charset="0"/>
              <a:buChar char="•"/>
            </a:pPr>
            <a:r>
              <a:rPr lang="en-GB" sz="1200" b="0" dirty="0"/>
              <a:t>This figure is because of the very small number of male colleagues within this entity (35 individuals) where 57% of these male colleagues are GPs and so are within the upper pay quartile. </a:t>
            </a:r>
          </a:p>
          <a:p>
            <a:pPr marL="171450" indent="-171450">
              <a:lnSpc>
                <a:spcPct val="100000"/>
              </a:lnSpc>
              <a:spcBef>
                <a:spcPts val="0"/>
              </a:spcBef>
              <a:buFont typeface="Arial" panose="020B0604020202020204" pitchFamily="34" charset="0"/>
              <a:buChar char="•"/>
            </a:pPr>
            <a:endParaRPr lang="en-GB" sz="1200" b="0" dirty="0"/>
          </a:p>
          <a:p>
            <a:pPr marL="171450" indent="-171450">
              <a:lnSpc>
                <a:spcPct val="100000"/>
              </a:lnSpc>
              <a:spcBef>
                <a:spcPts val="0"/>
              </a:spcBef>
              <a:buFont typeface="Arial" panose="020B0604020202020204" pitchFamily="34" charset="0"/>
              <a:buChar char="•"/>
            </a:pPr>
            <a:r>
              <a:rPr lang="en-GB" sz="1200" b="0" dirty="0"/>
              <a:t>0.6% of colleagues within TPS are male and working within the lower quartile roles, 10% of employees within TPS are male - which is representative of the healthcare industry. </a:t>
            </a:r>
          </a:p>
          <a:p>
            <a:pPr>
              <a:lnSpc>
                <a:spcPct val="100000"/>
              </a:lnSpc>
              <a:spcBef>
                <a:spcPts val="0"/>
              </a:spcBef>
            </a:pPr>
            <a:endParaRPr lang="en-GB" sz="1200" b="0" dirty="0"/>
          </a:p>
          <a:p>
            <a:pPr>
              <a:lnSpc>
                <a:spcPct val="100000"/>
              </a:lnSpc>
              <a:spcBef>
                <a:spcPts val="0"/>
              </a:spcBef>
            </a:pPr>
            <a:r>
              <a:rPr lang="en-GB" sz="1200" dirty="0"/>
              <a:t>Analysis of our job families </a:t>
            </a:r>
            <a:r>
              <a:rPr lang="en-GB" sz="1200" b="0" dirty="0"/>
              <a:t>within TPS shows that our </a:t>
            </a:r>
          </a:p>
          <a:p>
            <a:pPr>
              <a:lnSpc>
                <a:spcPct val="100000"/>
              </a:lnSpc>
              <a:spcBef>
                <a:spcPts val="0"/>
              </a:spcBef>
            </a:pPr>
            <a:r>
              <a:rPr lang="en-GB" sz="1200" b="0" dirty="0"/>
              <a:t>mean and medians are </a:t>
            </a:r>
            <a:r>
              <a:rPr lang="en-GB" sz="1200" dirty="0"/>
              <a:t>comparable to UK averages</a:t>
            </a:r>
            <a:r>
              <a:rPr lang="en-GB" sz="1200" b="0" dirty="0"/>
              <a:t>. </a:t>
            </a:r>
          </a:p>
          <a:p>
            <a:pPr>
              <a:lnSpc>
                <a:spcPct val="100000"/>
              </a:lnSpc>
              <a:spcBef>
                <a:spcPts val="0"/>
              </a:spcBef>
            </a:pPr>
            <a:endParaRPr lang="en-GB" sz="1200" b="0" dirty="0"/>
          </a:p>
          <a:p>
            <a:pPr>
              <a:lnSpc>
                <a:spcPct val="100000"/>
              </a:lnSpc>
              <a:spcBef>
                <a:spcPts val="0"/>
              </a:spcBef>
            </a:pPr>
            <a:r>
              <a:rPr lang="en-GB" sz="1200" b="0" dirty="0"/>
              <a:t>Whilst comparable, this is still something that as an </a:t>
            </a:r>
          </a:p>
          <a:p>
            <a:pPr>
              <a:lnSpc>
                <a:spcPct val="100000"/>
              </a:lnSpc>
              <a:spcBef>
                <a:spcPts val="0"/>
              </a:spcBef>
            </a:pPr>
            <a:r>
              <a:rPr lang="en-GB" sz="1200" b="0" dirty="0"/>
              <a:t>organisation </a:t>
            </a:r>
            <a:r>
              <a:rPr lang="en-GB" sz="1200" dirty="0"/>
              <a:t>we want to improve upon</a:t>
            </a:r>
            <a:r>
              <a:rPr lang="en-GB" sz="1200" b="0" dirty="0"/>
              <a:t>. Closing this gap is </a:t>
            </a:r>
          </a:p>
          <a:p>
            <a:pPr>
              <a:lnSpc>
                <a:spcPct val="100000"/>
              </a:lnSpc>
              <a:spcBef>
                <a:spcPts val="0"/>
              </a:spcBef>
            </a:pPr>
            <a:r>
              <a:rPr lang="en-GB" sz="1200" b="0" dirty="0"/>
              <a:t>a priority for our Executive and Senior Leadership Teams. </a:t>
            </a:r>
            <a:endParaRPr lang="en-GB" sz="1800" b="0" i="0" u="none" strike="noStrike" dirty="0">
              <a:effectLst/>
              <a:latin typeface="Arial" panose="020B0604020202020204" pitchFamily="34" charset="0"/>
            </a:endParaRPr>
          </a:p>
          <a:p>
            <a:pPr>
              <a:lnSpc>
                <a:spcPct val="100000"/>
              </a:lnSpc>
              <a:spcBef>
                <a:spcPts val="0"/>
              </a:spcBef>
            </a:pPr>
            <a:endParaRPr lang="en-GB" sz="1200" b="0" dirty="0"/>
          </a:p>
          <a:p>
            <a:pPr>
              <a:lnSpc>
                <a:spcPct val="100000"/>
              </a:lnSpc>
              <a:spcBef>
                <a:spcPts val="0"/>
              </a:spcBef>
            </a:pPr>
            <a:endParaRPr lang="en-GB" sz="1200" b="0" dirty="0"/>
          </a:p>
          <a:p>
            <a:pPr>
              <a:lnSpc>
                <a:spcPct val="100000"/>
              </a:lnSpc>
              <a:spcBef>
                <a:spcPts val="0"/>
              </a:spcBef>
            </a:pPr>
            <a:endParaRPr lang="en-GB" sz="1200" b="0" dirty="0"/>
          </a:p>
        </p:txBody>
      </p:sp>
      <p:sp>
        <p:nvSpPr>
          <p:cNvPr id="6" name="Date Placeholder 2">
            <a:extLst>
              <a:ext uri="{FF2B5EF4-FFF2-40B4-BE49-F238E27FC236}">
                <a16:creationId xmlns:a16="http://schemas.microsoft.com/office/drawing/2014/main" id="{5E192E10-0B2B-6962-294C-6785F752B7F9}"/>
              </a:ext>
            </a:extLst>
          </p:cNvPr>
          <p:cNvSpPr>
            <a:spLocks noGrp="1"/>
          </p:cNvSpPr>
          <p:nvPr>
            <p:ph type="dt" sz="half" idx="10"/>
          </p:nvPr>
        </p:nvSpPr>
        <p:spPr>
          <a:xfrm>
            <a:off x="431800" y="4869656"/>
            <a:ext cx="2254250" cy="273844"/>
          </a:xfrm>
        </p:spPr>
        <p:txBody>
          <a:bodyPr/>
          <a:lstStyle/>
          <a:p>
            <a:r>
              <a:rPr lang="en-GB" sz="800" dirty="0"/>
              <a:t>Confidential &amp; proprietary</a:t>
            </a:r>
            <a:endParaRPr lang="en-US" sz="800" dirty="0"/>
          </a:p>
        </p:txBody>
      </p:sp>
      <p:sp>
        <p:nvSpPr>
          <p:cNvPr id="7" name="Slide Number Placeholder 3">
            <a:extLst>
              <a:ext uri="{FF2B5EF4-FFF2-40B4-BE49-F238E27FC236}">
                <a16:creationId xmlns:a16="http://schemas.microsoft.com/office/drawing/2014/main" id="{BB133CC6-8A24-A013-F4BD-882A5661EDF3}"/>
              </a:ext>
            </a:extLst>
          </p:cNvPr>
          <p:cNvSpPr>
            <a:spLocks noGrp="1"/>
          </p:cNvSpPr>
          <p:nvPr>
            <p:ph type="sldNum" sz="quarter" idx="11"/>
          </p:nvPr>
        </p:nvSpPr>
        <p:spPr>
          <a:xfrm>
            <a:off x="6457949" y="4869656"/>
            <a:ext cx="2254251" cy="273844"/>
          </a:xfrm>
        </p:spPr>
        <p:txBody>
          <a:bodyPr/>
          <a:lstStyle/>
          <a:p>
            <a:fld id="{AA9DB25A-57E1-2746-8894-CAE7A47D4B2A}" type="slidenum">
              <a:rPr lang="en-US" sz="800" smtClean="0"/>
              <a:pPr/>
              <a:t>3</a:t>
            </a:fld>
            <a:endParaRPr lang="en-US" sz="800" dirty="0"/>
          </a:p>
        </p:txBody>
      </p:sp>
      <p:graphicFrame>
        <p:nvGraphicFramePr>
          <p:cNvPr id="13" name="Table 12">
            <a:extLst>
              <a:ext uri="{FF2B5EF4-FFF2-40B4-BE49-F238E27FC236}">
                <a16:creationId xmlns:a16="http://schemas.microsoft.com/office/drawing/2014/main" id="{6500B60B-15CA-E79A-D8C0-AC575C057569}"/>
              </a:ext>
            </a:extLst>
          </p:cNvPr>
          <p:cNvGraphicFramePr>
            <a:graphicFrameLocks noGrp="1"/>
          </p:cNvGraphicFramePr>
          <p:nvPr>
            <p:extLst>
              <p:ext uri="{D42A27DB-BD31-4B8C-83A1-F6EECF244321}">
                <p14:modId xmlns:p14="http://schemas.microsoft.com/office/powerpoint/2010/main" val="1388273977"/>
              </p:ext>
            </p:extLst>
          </p:nvPr>
        </p:nvGraphicFramePr>
        <p:xfrm>
          <a:off x="4572000" y="3283070"/>
          <a:ext cx="4090194" cy="1285240"/>
        </p:xfrm>
        <a:graphic>
          <a:graphicData uri="http://schemas.openxmlformats.org/drawingml/2006/table">
            <a:tbl>
              <a:tblPr firstRow="1" bandRow="1">
                <a:tableStyleId>{5C22544A-7EE6-4342-B048-85BDC9FD1C3A}</a:tableStyleId>
              </a:tblPr>
              <a:tblGrid>
                <a:gridCol w="2001476">
                  <a:extLst>
                    <a:ext uri="{9D8B030D-6E8A-4147-A177-3AD203B41FA5}">
                      <a16:colId xmlns:a16="http://schemas.microsoft.com/office/drawing/2014/main" val="2222712611"/>
                    </a:ext>
                  </a:extLst>
                </a:gridCol>
                <a:gridCol w="869029">
                  <a:extLst>
                    <a:ext uri="{9D8B030D-6E8A-4147-A177-3AD203B41FA5}">
                      <a16:colId xmlns:a16="http://schemas.microsoft.com/office/drawing/2014/main" val="2852120692"/>
                    </a:ext>
                  </a:extLst>
                </a:gridCol>
                <a:gridCol w="1219689">
                  <a:extLst>
                    <a:ext uri="{9D8B030D-6E8A-4147-A177-3AD203B41FA5}">
                      <a16:colId xmlns:a16="http://schemas.microsoft.com/office/drawing/2014/main" val="1129943914"/>
                    </a:ext>
                  </a:extLst>
                </a:gridCol>
              </a:tblGrid>
              <a:tr h="370840">
                <a:tc>
                  <a:txBody>
                    <a:bodyPr/>
                    <a:lstStyle/>
                    <a:p>
                      <a:r>
                        <a:rPr lang="en-GB" sz="1200" dirty="0"/>
                        <a:t>Job family</a:t>
                      </a:r>
                    </a:p>
                  </a:txBody>
                  <a:tcPr/>
                </a:tc>
                <a:tc>
                  <a:txBody>
                    <a:bodyPr/>
                    <a:lstStyle/>
                    <a:p>
                      <a:r>
                        <a:rPr lang="en-GB" sz="1200" dirty="0"/>
                        <a:t>Mean</a:t>
                      </a:r>
                    </a:p>
                  </a:txBody>
                  <a:tcPr/>
                </a:tc>
                <a:tc>
                  <a:txBody>
                    <a:bodyPr/>
                    <a:lstStyle/>
                    <a:p>
                      <a:r>
                        <a:rPr lang="en-GB" sz="1200" dirty="0"/>
                        <a:t>Median </a:t>
                      </a:r>
                    </a:p>
                  </a:txBody>
                  <a:tcPr/>
                </a:tc>
                <a:extLst>
                  <a:ext uri="{0D108BD9-81ED-4DB2-BD59-A6C34878D82A}">
                    <a16:rowId xmlns:a16="http://schemas.microsoft.com/office/drawing/2014/main" val="4222468029"/>
                  </a:ext>
                </a:extLst>
              </a:tr>
              <a:tr h="195974">
                <a:tc>
                  <a:txBody>
                    <a:bodyPr/>
                    <a:lstStyle/>
                    <a:p>
                      <a:r>
                        <a:rPr lang="en-GB" sz="1200" dirty="0"/>
                        <a:t>Regional Medical Directors and Clinical Leads </a:t>
                      </a:r>
                    </a:p>
                  </a:txBody>
                  <a:tcPr/>
                </a:tc>
                <a:tc>
                  <a:txBody>
                    <a:bodyPr/>
                    <a:lstStyle/>
                    <a:p>
                      <a:r>
                        <a:rPr lang="en-GB" sz="1200" dirty="0"/>
                        <a:t>12%</a:t>
                      </a:r>
                    </a:p>
                  </a:txBody>
                  <a:tcPr/>
                </a:tc>
                <a:tc>
                  <a:txBody>
                    <a:bodyPr/>
                    <a:lstStyle/>
                    <a:p>
                      <a:r>
                        <a:rPr lang="en-GB" sz="1200" dirty="0"/>
                        <a:t>14%</a:t>
                      </a:r>
                    </a:p>
                  </a:txBody>
                  <a:tcPr/>
                </a:tc>
                <a:extLst>
                  <a:ext uri="{0D108BD9-81ED-4DB2-BD59-A6C34878D82A}">
                    <a16:rowId xmlns:a16="http://schemas.microsoft.com/office/drawing/2014/main" val="4178745055"/>
                  </a:ext>
                </a:extLst>
              </a:tr>
              <a:tr h="370840">
                <a:tc>
                  <a:txBody>
                    <a:bodyPr/>
                    <a:lstStyle/>
                    <a:p>
                      <a:r>
                        <a:rPr lang="en-GB" sz="1200" dirty="0"/>
                        <a:t>Pharmacy roles </a:t>
                      </a:r>
                    </a:p>
                    <a:p>
                      <a:endParaRPr lang="en-GB" sz="1200" dirty="0"/>
                    </a:p>
                  </a:txBody>
                  <a:tcPr/>
                </a:tc>
                <a:tc>
                  <a:txBody>
                    <a:bodyPr/>
                    <a:lstStyle/>
                    <a:p>
                      <a:r>
                        <a:rPr lang="en-GB" sz="1200" dirty="0"/>
                        <a:t>9.8%</a:t>
                      </a:r>
                    </a:p>
                  </a:txBody>
                  <a:tcPr/>
                </a:tc>
                <a:tc>
                  <a:txBody>
                    <a:bodyPr/>
                    <a:lstStyle/>
                    <a:p>
                      <a:r>
                        <a:rPr lang="en-GB" sz="1200" dirty="0"/>
                        <a:t>10.7%</a:t>
                      </a:r>
                    </a:p>
                  </a:txBody>
                  <a:tcPr/>
                </a:tc>
                <a:extLst>
                  <a:ext uri="{0D108BD9-81ED-4DB2-BD59-A6C34878D82A}">
                    <a16:rowId xmlns:a16="http://schemas.microsoft.com/office/drawing/2014/main" val="2651377851"/>
                  </a:ext>
                </a:extLst>
              </a:tr>
            </a:tbl>
          </a:graphicData>
        </a:graphic>
      </p:graphicFrame>
    </p:spTree>
    <p:extLst>
      <p:ext uri="{BB962C8B-B14F-4D97-AF65-F5344CB8AC3E}">
        <p14:creationId xmlns:p14="http://schemas.microsoft.com/office/powerpoint/2010/main" val="296531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2F165-280F-0487-CD6C-BDE0BCAEC32D}"/>
              </a:ext>
            </a:extLst>
          </p:cNvPr>
          <p:cNvSpPr>
            <a:spLocks noGrp="1"/>
          </p:cNvSpPr>
          <p:nvPr>
            <p:ph type="title"/>
          </p:nvPr>
        </p:nvSpPr>
        <p:spPr/>
        <p:txBody>
          <a:bodyPr/>
          <a:lstStyle/>
          <a:p>
            <a:r>
              <a:rPr lang="en-US" dirty="0"/>
              <a:t>Operose Health and Gender Pay Gap reporting </a:t>
            </a:r>
          </a:p>
        </p:txBody>
      </p:sp>
      <p:sp>
        <p:nvSpPr>
          <p:cNvPr id="3" name="Content Placeholder 2">
            <a:extLst>
              <a:ext uri="{FF2B5EF4-FFF2-40B4-BE49-F238E27FC236}">
                <a16:creationId xmlns:a16="http://schemas.microsoft.com/office/drawing/2014/main" id="{F7C11F77-89BE-CBD4-55B2-DBAF6190AC07}"/>
              </a:ext>
            </a:extLst>
          </p:cNvPr>
          <p:cNvSpPr>
            <a:spLocks noGrp="1"/>
          </p:cNvSpPr>
          <p:nvPr>
            <p:ph idx="1"/>
          </p:nvPr>
        </p:nvSpPr>
        <p:spPr/>
        <p:txBody>
          <a:bodyPr/>
          <a:lstStyle/>
          <a:p>
            <a:pPr>
              <a:lnSpc>
                <a:spcPct val="100000"/>
              </a:lnSpc>
              <a:spcBef>
                <a:spcPts val="0"/>
              </a:spcBef>
            </a:pPr>
            <a:r>
              <a:rPr lang="en-GB" sz="1200" b="0" dirty="0"/>
              <a:t>We have also conducted job family gender pay reviews across the entire organisation. </a:t>
            </a:r>
          </a:p>
          <a:p>
            <a:pPr>
              <a:lnSpc>
                <a:spcPct val="100000"/>
              </a:lnSpc>
              <a:spcBef>
                <a:spcPts val="0"/>
              </a:spcBef>
            </a:pPr>
            <a:endParaRPr lang="en-GB" sz="1200" b="0" dirty="0"/>
          </a:p>
          <a:p>
            <a:pPr>
              <a:lnSpc>
                <a:spcPct val="100000"/>
              </a:lnSpc>
              <a:spcBef>
                <a:spcPts val="0"/>
              </a:spcBef>
            </a:pPr>
            <a:endParaRPr lang="en-GB" sz="1200" b="0" dirty="0"/>
          </a:p>
          <a:p>
            <a:pPr>
              <a:lnSpc>
                <a:spcPct val="100000"/>
              </a:lnSpc>
              <a:spcBef>
                <a:spcPts val="0"/>
              </a:spcBef>
            </a:pPr>
            <a:endParaRPr lang="en-GB" sz="1200" b="0" dirty="0"/>
          </a:p>
          <a:p>
            <a:pPr>
              <a:lnSpc>
                <a:spcPct val="100000"/>
              </a:lnSpc>
              <a:spcBef>
                <a:spcPts val="0"/>
              </a:spcBef>
            </a:pPr>
            <a:endParaRPr lang="en-GB" sz="1200" b="0" dirty="0"/>
          </a:p>
          <a:p>
            <a:pPr>
              <a:lnSpc>
                <a:spcPct val="100000"/>
              </a:lnSpc>
              <a:spcBef>
                <a:spcPts val="0"/>
              </a:spcBef>
            </a:pPr>
            <a:endParaRPr lang="en-GB" sz="1200" b="0" dirty="0"/>
          </a:p>
          <a:p>
            <a:pPr>
              <a:lnSpc>
                <a:spcPct val="100000"/>
              </a:lnSpc>
              <a:spcBef>
                <a:spcPts val="0"/>
              </a:spcBef>
            </a:pPr>
            <a:endParaRPr lang="en-GB" sz="1200" b="0" dirty="0"/>
          </a:p>
          <a:p>
            <a:pPr>
              <a:lnSpc>
                <a:spcPct val="100000"/>
              </a:lnSpc>
              <a:spcBef>
                <a:spcPts val="0"/>
              </a:spcBef>
            </a:pPr>
            <a:endParaRPr lang="en-GB" sz="1200" b="0" dirty="0"/>
          </a:p>
          <a:p>
            <a:pPr>
              <a:lnSpc>
                <a:spcPct val="100000"/>
              </a:lnSpc>
              <a:spcBef>
                <a:spcPts val="0"/>
              </a:spcBef>
            </a:pPr>
            <a:endParaRPr lang="en-GB" sz="1200" b="0" dirty="0"/>
          </a:p>
          <a:p>
            <a:pPr>
              <a:lnSpc>
                <a:spcPct val="100000"/>
              </a:lnSpc>
              <a:spcBef>
                <a:spcPts val="0"/>
              </a:spcBef>
            </a:pPr>
            <a:endParaRPr lang="en-GB" sz="1200" b="0" dirty="0"/>
          </a:p>
          <a:p>
            <a:pPr>
              <a:lnSpc>
                <a:spcPct val="100000"/>
              </a:lnSpc>
              <a:spcBef>
                <a:spcPts val="0"/>
              </a:spcBef>
            </a:pPr>
            <a:endParaRPr lang="en-GB" sz="1200" b="0" dirty="0"/>
          </a:p>
          <a:p>
            <a:pPr>
              <a:lnSpc>
                <a:spcPct val="100000"/>
              </a:lnSpc>
              <a:spcBef>
                <a:spcPts val="0"/>
              </a:spcBef>
            </a:pPr>
            <a:endParaRPr lang="en-GB" sz="1200" b="0" dirty="0"/>
          </a:p>
          <a:p>
            <a:pPr>
              <a:lnSpc>
                <a:spcPct val="100000"/>
              </a:lnSpc>
              <a:spcBef>
                <a:spcPts val="0"/>
              </a:spcBef>
            </a:pPr>
            <a:r>
              <a:rPr lang="en-GB" sz="1200" b="0" dirty="0"/>
              <a:t>We are pleased to say that these are significantly lower than NHS and BMJ data comparisons.</a:t>
            </a:r>
          </a:p>
          <a:p>
            <a:pPr>
              <a:lnSpc>
                <a:spcPct val="100000"/>
              </a:lnSpc>
              <a:spcBef>
                <a:spcPts val="0"/>
              </a:spcBef>
            </a:pPr>
            <a:endParaRPr lang="en-GB" sz="1200" b="0" dirty="0"/>
          </a:p>
          <a:p>
            <a:pPr>
              <a:lnSpc>
                <a:spcPct val="100000"/>
              </a:lnSpc>
              <a:spcBef>
                <a:spcPts val="0"/>
              </a:spcBef>
            </a:pPr>
            <a:r>
              <a:rPr lang="en-GB" sz="1200" b="0" dirty="0"/>
              <a:t>Further details of AT Medics Limited and The Practice Surgeries Limited’s Gender Pay Gap reporting can be found below.</a:t>
            </a:r>
          </a:p>
          <a:p>
            <a:pPr>
              <a:lnSpc>
                <a:spcPct val="100000"/>
              </a:lnSpc>
              <a:spcBef>
                <a:spcPts val="0"/>
              </a:spcBef>
            </a:pPr>
            <a:endParaRPr lang="en-GB" sz="1200" b="0" i="1" dirty="0"/>
          </a:p>
          <a:p>
            <a:pPr>
              <a:lnSpc>
                <a:spcPct val="100000"/>
              </a:lnSpc>
              <a:spcBef>
                <a:spcPts val="0"/>
              </a:spcBef>
            </a:pPr>
            <a:endParaRPr lang="en-GB" sz="1200" b="0" i="1" dirty="0"/>
          </a:p>
          <a:p>
            <a:pPr>
              <a:lnSpc>
                <a:spcPct val="100000"/>
              </a:lnSpc>
              <a:spcBef>
                <a:spcPts val="0"/>
              </a:spcBef>
            </a:pPr>
            <a:endParaRPr lang="en-GB" sz="1200" b="0" i="1" dirty="0"/>
          </a:p>
          <a:p>
            <a:pPr>
              <a:lnSpc>
                <a:spcPct val="100000"/>
              </a:lnSpc>
              <a:spcBef>
                <a:spcPts val="0"/>
              </a:spcBef>
            </a:pPr>
            <a:r>
              <a:rPr lang="en-GB" sz="1200" b="0" i="1" dirty="0"/>
              <a:t>Please note:</a:t>
            </a:r>
          </a:p>
          <a:p>
            <a:pPr marL="171450" indent="-171450">
              <a:lnSpc>
                <a:spcPct val="100000"/>
              </a:lnSpc>
              <a:spcBef>
                <a:spcPts val="0"/>
              </a:spcBef>
              <a:buFont typeface="Arial" panose="020B0604020202020204" pitchFamily="34" charset="0"/>
              <a:buChar char="•"/>
            </a:pPr>
            <a:r>
              <a:rPr lang="en-GB" sz="1200" b="0" i="1" dirty="0"/>
              <a:t>All data in this report is reflective of our workforce on the reporting date of 5th April 2023.</a:t>
            </a:r>
          </a:p>
          <a:p>
            <a:pPr marL="171450" indent="-171450">
              <a:lnSpc>
                <a:spcPct val="100000"/>
              </a:lnSpc>
              <a:spcBef>
                <a:spcPts val="0"/>
              </a:spcBef>
              <a:buFont typeface="Arial" panose="020B0604020202020204" pitchFamily="34" charset="0"/>
              <a:buChar char="•"/>
            </a:pPr>
            <a:r>
              <a:rPr lang="en-GB" sz="1200" b="0" i="1" dirty="0"/>
              <a:t>This report is based on legal gender categories, but we acknowledge that our people may identify differently. </a:t>
            </a:r>
          </a:p>
          <a:p>
            <a:pPr>
              <a:lnSpc>
                <a:spcPct val="100000"/>
              </a:lnSpc>
              <a:spcBef>
                <a:spcPts val="0"/>
              </a:spcBef>
            </a:pPr>
            <a:endParaRPr lang="en-GB" sz="1200" b="0" dirty="0"/>
          </a:p>
        </p:txBody>
      </p:sp>
      <p:sp>
        <p:nvSpPr>
          <p:cNvPr id="6" name="Date Placeholder 2">
            <a:extLst>
              <a:ext uri="{FF2B5EF4-FFF2-40B4-BE49-F238E27FC236}">
                <a16:creationId xmlns:a16="http://schemas.microsoft.com/office/drawing/2014/main" id="{5E192E10-0B2B-6962-294C-6785F752B7F9}"/>
              </a:ext>
            </a:extLst>
          </p:cNvPr>
          <p:cNvSpPr>
            <a:spLocks noGrp="1"/>
          </p:cNvSpPr>
          <p:nvPr>
            <p:ph type="dt" sz="half" idx="10"/>
          </p:nvPr>
        </p:nvSpPr>
        <p:spPr>
          <a:xfrm>
            <a:off x="431800" y="4869656"/>
            <a:ext cx="2254250" cy="273844"/>
          </a:xfrm>
        </p:spPr>
        <p:txBody>
          <a:bodyPr/>
          <a:lstStyle/>
          <a:p>
            <a:r>
              <a:rPr lang="en-GB" sz="800" dirty="0"/>
              <a:t>Confidential &amp; proprietary</a:t>
            </a:r>
            <a:endParaRPr lang="en-US" sz="800" dirty="0"/>
          </a:p>
        </p:txBody>
      </p:sp>
      <p:sp>
        <p:nvSpPr>
          <p:cNvPr id="7" name="Slide Number Placeholder 3">
            <a:extLst>
              <a:ext uri="{FF2B5EF4-FFF2-40B4-BE49-F238E27FC236}">
                <a16:creationId xmlns:a16="http://schemas.microsoft.com/office/drawing/2014/main" id="{BB133CC6-8A24-A013-F4BD-882A5661EDF3}"/>
              </a:ext>
            </a:extLst>
          </p:cNvPr>
          <p:cNvSpPr>
            <a:spLocks noGrp="1"/>
          </p:cNvSpPr>
          <p:nvPr>
            <p:ph type="sldNum" sz="quarter" idx="11"/>
          </p:nvPr>
        </p:nvSpPr>
        <p:spPr>
          <a:xfrm>
            <a:off x="6457949" y="4869656"/>
            <a:ext cx="2254251" cy="273844"/>
          </a:xfrm>
        </p:spPr>
        <p:txBody>
          <a:bodyPr/>
          <a:lstStyle/>
          <a:p>
            <a:fld id="{AA9DB25A-57E1-2746-8894-CAE7A47D4B2A}" type="slidenum">
              <a:rPr lang="en-US" sz="800" smtClean="0"/>
              <a:pPr/>
              <a:t>4</a:t>
            </a:fld>
            <a:endParaRPr lang="en-US" sz="800" dirty="0"/>
          </a:p>
        </p:txBody>
      </p:sp>
      <p:graphicFrame>
        <p:nvGraphicFramePr>
          <p:cNvPr id="5" name="Table 4">
            <a:extLst>
              <a:ext uri="{FF2B5EF4-FFF2-40B4-BE49-F238E27FC236}">
                <a16:creationId xmlns:a16="http://schemas.microsoft.com/office/drawing/2014/main" id="{41DCCB4B-94DC-839C-8A35-CA9B257FDCD8}"/>
              </a:ext>
            </a:extLst>
          </p:cNvPr>
          <p:cNvGraphicFramePr>
            <a:graphicFrameLocks noGrp="1"/>
          </p:cNvGraphicFramePr>
          <p:nvPr>
            <p:extLst>
              <p:ext uri="{D42A27DB-BD31-4B8C-83A1-F6EECF244321}">
                <p14:modId xmlns:p14="http://schemas.microsoft.com/office/powerpoint/2010/main" val="1956408926"/>
              </p:ext>
            </p:extLst>
          </p:nvPr>
        </p:nvGraphicFramePr>
        <p:xfrm>
          <a:off x="431800" y="1294466"/>
          <a:ext cx="3833019" cy="1752600"/>
        </p:xfrm>
        <a:graphic>
          <a:graphicData uri="http://schemas.openxmlformats.org/drawingml/2006/table">
            <a:tbl>
              <a:tblPr firstRow="1" bandRow="1">
                <a:tableStyleId>{5C22544A-7EE6-4342-B048-85BDC9FD1C3A}</a:tableStyleId>
              </a:tblPr>
              <a:tblGrid>
                <a:gridCol w="1639888">
                  <a:extLst>
                    <a:ext uri="{9D8B030D-6E8A-4147-A177-3AD203B41FA5}">
                      <a16:colId xmlns:a16="http://schemas.microsoft.com/office/drawing/2014/main" val="2492521913"/>
                    </a:ext>
                  </a:extLst>
                </a:gridCol>
                <a:gridCol w="1050131">
                  <a:extLst>
                    <a:ext uri="{9D8B030D-6E8A-4147-A177-3AD203B41FA5}">
                      <a16:colId xmlns:a16="http://schemas.microsoft.com/office/drawing/2014/main" val="1959199484"/>
                    </a:ext>
                  </a:extLst>
                </a:gridCol>
                <a:gridCol w="1143000">
                  <a:extLst>
                    <a:ext uri="{9D8B030D-6E8A-4147-A177-3AD203B41FA5}">
                      <a16:colId xmlns:a16="http://schemas.microsoft.com/office/drawing/2014/main" val="2834731283"/>
                    </a:ext>
                  </a:extLst>
                </a:gridCol>
              </a:tblGrid>
              <a:tr h="370840">
                <a:tc>
                  <a:txBody>
                    <a:bodyPr/>
                    <a:lstStyle/>
                    <a:p>
                      <a:r>
                        <a:rPr lang="en-GB" sz="1200" dirty="0"/>
                        <a:t>Job family</a:t>
                      </a:r>
                    </a:p>
                  </a:txBody>
                  <a:tcPr/>
                </a:tc>
                <a:tc>
                  <a:txBody>
                    <a:bodyPr/>
                    <a:lstStyle/>
                    <a:p>
                      <a:r>
                        <a:rPr lang="en-GB" sz="1200" dirty="0"/>
                        <a:t>Mean</a:t>
                      </a:r>
                    </a:p>
                  </a:txBody>
                  <a:tcPr/>
                </a:tc>
                <a:tc>
                  <a:txBody>
                    <a:bodyPr/>
                    <a:lstStyle/>
                    <a:p>
                      <a:r>
                        <a:rPr lang="en-GB" sz="1200" dirty="0"/>
                        <a:t>Median </a:t>
                      </a:r>
                    </a:p>
                  </a:txBody>
                  <a:tcPr/>
                </a:tc>
                <a:extLst>
                  <a:ext uri="{0D108BD9-81ED-4DB2-BD59-A6C34878D82A}">
                    <a16:rowId xmlns:a16="http://schemas.microsoft.com/office/drawing/2014/main" val="290717947"/>
                  </a:ext>
                </a:extLst>
              </a:tr>
              <a:tr h="370840">
                <a:tc>
                  <a:txBody>
                    <a:bodyPr/>
                    <a:lstStyle/>
                    <a:p>
                      <a:r>
                        <a:rPr lang="en-GB" sz="1200" dirty="0"/>
                        <a:t>GP</a:t>
                      </a:r>
                    </a:p>
                  </a:txBody>
                  <a:tcPr/>
                </a:tc>
                <a:tc>
                  <a:txBody>
                    <a:bodyPr/>
                    <a:lstStyle/>
                    <a:p>
                      <a:r>
                        <a:rPr lang="en-GB" sz="1200" dirty="0"/>
                        <a:t>3.3%</a:t>
                      </a:r>
                    </a:p>
                  </a:txBody>
                  <a:tcPr/>
                </a:tc>
                <a:tc>
                  <a:txBody>
                    <a:bodyPr/>
                    <a:lstStyle/>
                    <a:p>
                      <a:r>
                        <a:rPr lang="en-GB" sz="1200" dirty="0"/>
                        <a:t>1.58%</a:t>
                      </a:r>
                    </a:p>
                  </a:txBody>
                  <a:tcPr/>
                </a:tc>
                <a:extLst>
                  <a:ext uri="{0D108BD9-81ED-4DB2-BD59-A6C34878D82A}">
                    <a16:rowId xmlns:a16="http://schemas.microsoft.com/office/drawing/2014/main" val="426308085"/>
                  </a:ext>
                </a:extLst>
              </a:tr>
              <a:tr h="370840">
                <a:tc>
                  <a:txBody>
                    <a:bodyPr/>
                    <a:lstStyle/>
                    <a:p>
                      <a:r>
                        <a:rPr lang="en-GB" sz="1200" dirty="0"/>
                        <a:t>Pharmacy roles </a:t>
                      </a:r>
                    </a:p>
                  </a:txBody>
                  <a:tcPr/>
                </a:tc>
                <a:tc>
                  <a:txBody>
                    <a:bodyPr/>
                    <a:lstStyle/>
                    <a:p>
                      <a:r>
                        <a:rPr lang="en-GB" sz="1200" dirty="0"/>
                        <a:t>9.74%</a:t>
                      </a:r>
                    </a:p>
                  </a:txBody>
                  <a:tcPr/>
                </a:tc>
                <a:tc>
                  <a:txBody>
                    <a:bodyPr/>
                    <a:lstStyle/>
                    <a:p>
                      <a:r>
                        <a:rPr lang="en-GB" sz="1200" dirty="0"/>
                        <a:t>10.2%</a:t>
                      </a:r>
                    </a:p>
                  </a:txBody>
                  <a:tcPr/>
                </a:tc>
                <a:extLst>
                  <a:ext uri="{0D108BD9-81ED-4DB2-BD59-A6C34878D82A}">
                    <a16:rowId xmlns:a16="http://schemas.microsoft.com/office/drawing/2014/main" val="1892342371"/>
                  </a:ext>
                </a:extLst>
              </a:tr>
              <a:tr h="340147">
                <a:tc>
                  <a:txBody>
                    <a:bodyPr/>
                    <a:lstStyle/>
                    <a:p>
                      <a:r>
                        <a:rPr lang="en-GB" sz="1200" dirty="0"/>
                        <a:t>Regional Medical Directors and Clinical Leads </a:t>
                      </a:r>
                    </a:p>
                  </a:txBody>
                  <a:tcPr/>
                </a:tc>
                <a:tc>
                  <a:txBody>
                    <a:bodyPr/>
                    <a:lstStyle/>
                    <a:p>
                      <a:r>
                        <a:rPr lang="en-GB" sz="1200" dirty="0"/>
                        <a:t>12.84%</a:t>
                      </a:r>
                    </a:p>
                  </a:txBody>
                  <a:tcPr/>
                </a:tc>
                <a:tc>
                  <a:txBody>
                    <a:bodyPr/>
                    <a:lstStyle/>
                    <a:p>
                      <a:r>
                        <a:rPr lang="en-GB" sz="1200" dirty="0"/>
                        <a:t>8.41%</a:t>
                      </a:r>
                    </a:p>
                  </a:txBody>
                  <a:tcPr/>
                </a:tc>
                <a:extLst>
                  <a:ext uri="{0D108BD9-81ED-4DB2-BD59-A6C34878D82A}">
                    <a16:rowId xmlns:a16="http://schemas.microsoft.com/office/drawing/2014/main" val="2333564652"/>
                  </a:ext>
                </a:extLst>
              </a:tr>
            </a:tbl>
          </a:graphicData>
        </a:graphic>
      </p:graphicFrame>
    </p:spTree>
    <p:extLst>
      <p:ext uri="{BB962C8B-B14F-4D97-AF65-F5344CB8AC3E}">
        <p14:creationId xmlns:p14="http://schemas.microsoft.com/office/powerpoint/2010/main" val="3304939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2F165-280F-0487-CD6C-BDE0BCAEC32D}"/>
              </a:ext>
            </a:extLst>
          </p:cNvPr>
          <p:cNvSpPr>
            <a:spLocks noGrp="1"/>
          </p:cNvSpPr>
          <p:nvPr>
            <p:ph type="title"/>
          </p:nvPr>
        </p:nvSpPr>
        <p:spPr/>
        <p:txBody>
          <a:bodyPr/>
          <a:lstStyle/>
          <a:p>
            <a:r>
              <a:rPr lang="en-US" dirty="0"/>
              <a:t>AT Medics summary </a:t>
            </a:r>
          </a:p>
        </p:txBody>
      </p:sp>
      <p:sp>
        <p:nvSpPr>
          <p:cNvPr id="3" name="Content Placeholder 2">
            <a:extLst>
              <a:ext uri="{FF2B5EF4-FFF2-40B4-BE49-F238E27FC236}">
                <a16:creationId xmlns:a16="http://schemas.microsoft.com/office/drawing/2014/main" id="{F7C11F77-89BE-CBD4-55B2-DBAF6190AC07}"/>
              </a:ext>
            </a:extLst>
          </p:cNvPr>
          <p:cNvSpPr>
            <a:spLocks noGrp="1"/>
          </p:cNvSpPr>
          <p:nvPr>
            <p:ph idx="1"/>
          </p:nvPr>
        </p:nvSpPr>
        <p:spPr/>
        <p:txBody>
          <a:bodyPr/>
          <a:lstStyle/>
          <a:p>
            <a:pPr>
              <a:lnSpc>
                <a:spcPct val="100000"/>
              </a:lnSpc>
              <a:spcBef>
                <a:spcPts val="0"/>
              </a:spcBef>
            </a:pPr>
            <a:r>
              <a:rPr lang="en-GB" dirty="0">
                <a:solidFill>
                  <a:schemeClr val="accent1"/>
                </a:solidFill>
              </a:rPr>
              <a:t>AT Medics Limited </a:t>
            </a:r>
            <a:r>
              <a:rPr lang="en-GB" b="0" dirty="0"/>
              <a:t>employed 953 people on the date of reporting – 69% of these employees are female and 31% are male.</a:t>
            </a:r>
          </a:p>
          <a:p>
            <a:pPr>
              <a:lnSpc>
                <a:spcPct val="100000"/>
              </a:lnSpc>
              <a:spcBef>
                <a:spcPts val="0"/>
              </a:spcBef>
            </a:pPr>
            <a:endParaRPr lang="en-GB" b="0" dirty="0"/>
          </a:p>
          <a:p>
            <a:pPr>
              <a:lnSpc>
                <a:spcPct val="100000"/>
              </a:lnSpc>
              <a:spcBef>
                <a:spcPts val="0"/>
              </a:spcBef>
            </a:pPr>
            <a:endParaRPr lang="en-GB" b="0" dirty="0"/>
          </a:p>
        </p:txBody>
      </p:sp>
      <p:sp>
        <p:nvSpPr>
          <p:cNvPr id="6" name="Date Placeholder 2">
            <a:extLst>
              <a:ext uri="{FF2B5EF4-FFF2-40B4-BE49-F238E27FC236}">
                <a16:creationId xmlns:a16="http://schemas.microsoft.com/office/drawing/2014/main" id="{5E192E10-0B2B-6962-294C-6785F752B7F9}"/>
              </a:ext>
            </a:extLst>
          </p:cNvPr>
          <p:cNvSpPr>
            <a:spLocks noGrp="1"/>
          </p:cNvSpPr>
          <p:nvPr>
            <p:ph type="dt" sz="half" idx="10"/>
          </p:nvPr>
        </p:nvSpPr>
        <p:spPr>
          <a:xfrm>
            <a:off x="431800" y="4869656"/>
            <a:ext cx="2254250" cy="273844"/>
          </a:xfrm>
        </p:spPr>
        <p:txBody>
          <a:bodyPr/>
          <a:lstStyle/>
          <a:p>
            <a:r>
              <a:rPr lang="en-GB" sz="800"/>
              <a:t>Confidential &amp; proprietary</a:t>
            </a:r>
            <a:endParaRPr lang="en-US" sz="800" dirty="0"/>
          </a:p>
        </p:txBody>
      </p:sp>
      <p:sp>
        <p:nvSpPr>
          <p:cNvPr id="7" name="Slide Number Placeholder 3">
            <a:extLst>
              <a:ext uri="{FF2B5EF4-FFF2-40B4-BE49-F238E27FC236}">
                <a16:creationId xmlns:a16="http://schemas.microsoft.com/office/drawing/2014/main" id="{BB133CC6-8A24-A013-F4BD-882A5661EDF3}"/>
              </a:ext>
            </a:extLst>
          </p:cNvPr>
          <p:cNvSpPr>
            <a:spLocks noGrp="1"/>
          </p:cNvSpPr>
          <p:nvPr>
            <p:ph type="sldNum" sz="quarter" idx="11"/>
          </p:nvPr>
        </p:nvSpPr>
        <p:spPr>
          <a:xfrm>
            <a:off x="6457949" y="4869656"/>
            <a:ext cx="2254251" cy="273844"/>
          </a:xfrm>
        </p:spPr>
        <p:txBody>
          <a:bodyPr/>
          <a:lstStyle/>
          <a:p>
            <a:fld id="{AA9DB25A-57E1-2746-8894-CAE7A47D4B2A}" type="slidenum">
              <a:rPr lang="en-US" sz="800" smtClean="0"/>
              <a:pPr/>
              <a:t>5</a:t>
            </a:fld>
            <a:endParaRPr lang="en-US" sz="800" dirty="0"/>
          </a:p>
        </p:txBody>
      </p:sp>
      <p:sp>
        <p:nvSpPr>
          <p:cNvPr id="4" name="Oval 3">
            <a:extLst>
              <a:ext uri="{FF2B5EF4-FFF2-40B4-BE49-F238E27FC236}">
                <a16:creationId xmlns:a16="http://schemas.microsoft.com/office/drawing/2014/main" id="{9893FCE4-9587-A355-9279-ACEF9BDF2048}"/>
              </a:ext>
            </a:extLst>
          </p:cNvPr>
          <p:cNvSpPr/>
          <p:nvPr/>
        </p:nvSpPr>
        <p:spPr>
          <a:xfrm>
            <a:off x="431800" y="1757363"/>
            <a:ext cx="1346994" cy="1250156"/>
          </a:xfrm>
          <a:prstGeom prst="ellipse">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dirty="0"/>
              <a:t>Our mean </a:t>
            </a:r>
          </a:p>
          <a:p>
            <a:pPr algn="ctr"/>
            <a:r>
              <a:rPr lang="en-GB" dirty="0"/>
              <a:t>13.9%</a:t>
            </a:r>
          </a:p>
        </p:txBody>
      </p:sp>
      <p:sp>
        <p:nvSpPr>
          <p:cNvPr id="5" name="Oval 4">
            <a:extLst>
              <a:ext uri="{FF2B5EF4-FFF2-40B4-BE49-F238E27FC236}">
                <a16:creationId xmlns:a16="http://schemas.microsoft.com/office/drawing/2014/main" id="{C61FC8F7-9F82-822D-5A39-035FC323A111}"/>
              </a:ext>
            </a:extLst>
          </p:cNvPr>
          <p:cNvSpPr/>
          <p:nvPr/>
        </p:nvSpPr>
        <p:spPr>
          <a:xfrm>
            <a:off x="431800" y="3203232"/>
            <a:ext cx="1346994" cy="1250156"/>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Our median </a:t>
            </a:r>
          </a:p>
          <a:p>
            <a:pPr algn="ctr"/>
            <a:r>
              <a:rPr lang="en-GB" dirty="0"/>
              <a:t>-3.86%</a:t>
            </a:r>
          </a:p>
        </p:txBody>
      </p:sp>
      <p:sp>
        <p:nvSpPr>
          <p:cNvPr id="8" name="TextBox 7">
            <a:extLst>
              <a:ext uri="{FF2B5EF4-FFF2-40B4-BE49-F238E27FC236}">
                <a16:creationId xmlns:a16="http://schemas.microsoft.com/office/drawing/2014/main" id="{890EAB8B-5837-02AF-65F3-2A0EF5818FFB}"/>
              </a:ext>
            </a:extLst>
          </p:cNvPr>
          <p:cNvSpPr txBox="1"/>
          <p:nvPr/>
        </p:nvSpPr>
        <p:spPr>
          <a:xfrm>
            <a:off x="2135981" y="1493044"/>
            <a:ext cx="6576218" cy="307777"/>
          </a:xfrm>
          <a:prstGeom prst="rect">
            <a:avLst/>
          </a:prstGeom>
          <a:noFill/>
        </p:spPr>
        <p:txBody>
          <a:bodyPr wrap="square" rtlCol="0">
            <a:spAutoFit/>
          </a:bodyPr>
          <a:lstStyle/>
          <a:p>
            <a:r>
              <a:rPr lang="en-GB" sz="1400" b="1" dirty="0"/>
              <a:t>Proportion of female and males in each quartile and hourly pay</a:t>
            </a:r>
          </a:p>
        </p:txBody>
      </p:sp>
      <mc:AlternateContent xmlns:mc="http://schemas.openxmlformats.org/markup-compatibility/2006" xmlns:cx1="http://schemas.microsoft.com/office/drawing/2015/9/8/chartex">
        <mc:Choice Requires="cx1">
          <p:graphicFrame>
            <p:nvGraphicFramePr>
              <p:cNvPr id="9" name="Chart 8">
                <a:extLst>
                  <a:ext uri="{FF2B5EF4-FFF2-40B4-BE49-F238E27FC236}">
                    <a16:creationId xmlns:a16="http://schemas.microsoft.com/office/drawing/2014/main" id="{4439002A-E94A-E9D8-CB1C-9A64E622D48E}"/>
                  </a:ext>
                </a:extLst>
              </p:cNvPr>
              <p:cNvGraphicFramePr/>
              <p:nvPr>
                <p:extLst>
                  <p:ext uri="{D42A27DB-BD31-4B8C-83A1-F6EECF244321}">
                    <p14:modId xmlns:p14="http://schemas.microsoft.com/office/powerpoint/2010/main" val="2893687641"/>
                  </p:ext>
                </p:extLst>
              </p:nvPr>
            </p:nvGraphicFramePr>
            <p:xfrm>
              <a:off x="7319852" y="1977190"/>
              <a:ext cx="2019519" cy="1584852"/>
            </p:xfrm>
            <a:graphic>
              <a:graphicData uri="http://schemas.microsoft.com/office/drawing/2014/chartex">
                <cx:chart xmlns:cx="http://schemas.microsoft.com/office/drawing/2014/chartex" xmlns:r="http://schemas.openxmlformats.org/officeDocument/2006/relationships" r:id="rId2"/>
              </a:graphicData>
            </a:graphic>
          </p:graphicFrame>
        </mc:Choice>
        <mc:Fallback xmlns="">
          <p:pic>
            <p:nvPicPr>
              <p:cNvPr id="9" name="Chart 8">
                <a:extLst>
                  <a:ext uri="{FF2B5EF4-FFF2-40B4-BE49-F238E27FC236}">
                    <a16:creationId xmlns:a16="http://schemas.microsoft.com/office/drawing/2014/main" id="{4439002A-E94A-E9D8-CB1C-9A64E622D48E}"/>
                  </a:ext>
                </a:extLst>
              </p:cNvPr>
              <p:cNvPicPr>
                <a:picLocks noGrp="1" noRot="1" noChangeAspect="1" noMove="1" noResize="1" noEditPoints="1" noAdjustHandles="1" noChangeArrowheads="1" noChangeShapeType="1"/>
              </p:cNvPicPr>
              <p:nvPr/>
            </p:nvPicPr>
            <p:blipFill>
              <a:blip r:embed="rId3"/>
              <a:stretch>
                <a:fillRect/>
              </a:stretch>
            </p:blipFill>
            <p:spPr>
              <a:xfrm>
                <a:off x="7319852" y="1977190"/>
                <a:ext cx="2019519" cy="1584852"/>
              </a:xfrm>
              <a:prstGeom prst="rect">
                <a:avLst/>
              </a:prstGeom>
            </p:spPr>
          </p:pic>
        </mc:Fallback>
      </mc:AlternateContent>
      <p:sp>
        <p:nvSpPr>
          <p:cNvPr id="10" name="TextBox 9">
            <a:extLst>
              <a:ext uri="{FF2B5EF4-FFF2-40B4-BE49-F238E27FC236}">
                <a16:creationId xmlns:a16="http://schemas.microsoft.com/office/drawing/2014/main" id="{5BBE74FB-47B3-28D6-0026-413191210545}"/>
              </a:ext>
            </a:extLst>
          </p:cNvPr>
          <p:cNvSpPr txBox="1"/>
          <p:nvPr/>
        </p:nvSpPr>
        <p:spPr>
          <a:xfrm>
            <a:off x="8145502" y="2661894"/>
            <a:ext cx="514350" cy="215444"/>
          </a:xfrm>
          <a:prstGeom prst="rect">
            <a:avLst/>
          </a:prstGeom>
          <a:noFill/>
        </p:spPr>
        <p:txBody>
          <a:bodyPr wrap="square" rtlCol="0">
            <a:spAutoFit/>
          </a:bodyPr>
          <a:lstStyle/>
          <a:p>
            <a:r>
              <a:rPr lang="en-GB" sz="800" dirty="0"/>
              <a:t>Top</a:t>
            </a:r>
          </a:p>
        </p:txBody>
      </p:sp>
      <p:sp>
        <p:nvSpPr>
          <p:cNvPr id="11" name="TextBox 10">
            <a:extLst>
              <a:ext uri="{FF2B5EF4-FFF2-40B4-BE49-F238E27FC236}">
                <a16:creationId xmlns:a16="http://schemas.microsoft.com/office/drawing/2014/main" id="{B7635F90-AA6D-CFFC-AC31-3BDB47EB424B}"/>
              </a:ext>
            </a:extLst>
          </p:cNvPr>
          <p:cNvSpPr txBox="1"/>
          <p:nvPr/>
        </p:nvSpPr>
        <p:spPr>
          <a:xfrm>
            <a:off x="7631153" y="2466728"/>
            <a:ext cx="514349" cy="215444"/>
          </a:xfrm>
          <a:prstGeom prst="rect">
            <a:avLst/>
          </a:prstGeom>
          <a:noFill/>
        </p:spPr>
        <p:txBody>
          <a:bodyPr wrap="square" rtlCol="0">
            <a:spAutoFit/>
          </a:bodyPr>
          <a:lstStyle/>
          <a:p>
            <a:r>
              <a:rPr lang="en-GB" sz="800" dirty="0">
                <a:solidFill>
                  <a:schemeClr val="bg1"/>
                </a:solidFill>
              </a:rPr>
              <a:t>35%</a:t>
            </a:r>
          </a:p>
        </p:txBody>
      </p:sp>
      <p:sp>
        <p:nvSpPr>
          <p:cNvPr id="12" name="TextBox 11">
            <a:extLst>
              <a:ext uri="{FF2B5EF4-FFF2-40B4-BE49-F238E27FC236}">
                <a16:creationId xmlns:a16="http://schemas.microsoft.com/office/drawing/2014/main" id="{119E5CDF-CE2D-C6BD-33ED-1D00FD3D0EB4}"/>
              </a:ext>
            </a:extLst>
          </p:cNvPr>
          <p:cNvSpPr txBox="1"/>
          <p:nvPr/>
        </p:nvSpPr>
        <p:spPr>
          <a:xfrm>
            <a:off x="8329612" y="3218223"/>
            <a:ext cx="514349" cy="215444"/>
          </a:xfrm>
          <a:prstGeom prst="rect">
            <a:avLst/>
          </a:prstGeom>
          <a:noFill/>
        </p:spPr>
        <p:txBody>
          <a:bodyPr wrap="square" rtlCol="0">
            <a:spAutoFit/>
          </a:bodyPr>
          <a:lstStyle/>
          <a:p>
            <a:r>
              <a:rPr lang="en-GB" sz="800" dirty="0">
                <a:solidFill>
                  <a:schemeClr val="bg1"/>
                </a:solidFill>
              </a:rPr>
              <a:t>65%</a:t>
            </a:r>
          </a:p>
        </p:txBody>
      </p:sp>
      <mc:AlternateContent xmlns:mc="http://schemas.openxmlformats.org/markup-compatibility/2006" xmlns:cx1="http://schemas.microsoft.com/office/drawing/2015/9/8/chartex">
        <mc:Choice Requires="cx1">
          <p:graphicFrame>
            <p:nvGraphicFramePr>
              <p:cNvPr id="13" name="Chart 12">
                <a:extLst>
                  <a:ext uri="{FF2B5EF4-FFF2-40B4-BE49-F238E27FC236}">
                    <a16:creationId xmlns:a16="http://schemas.microsoft.com/office/drawing/2014/main" id="{123E36B3-FA9B-2305-96DF-DE0EBA4F9BB0}"/>
                  </a:ext>
                </a:extLst>
              </p:cNvPr>
              <p:cNvGraphicFramePr/>
              <p:nvPr>
                <p:extLst>
                  <p:ext uri="{D42A27DB-BD31-4B8C-83A1-F6EECF244321}">
                    <p14:modId xmlns:p14="http://schemas.microsoft.com/office/powerpoint/2010/main" val="3477113550"/>
                  </p:ext>
                </p:extLst>
              </p:nvPr>
            </p:nvGraphicFramePr>
            <p:xfrm>
              <a:off x="5599848" y="2008312"/>
              <a:ext cx="1939251" cy="1573074"/>
            </p:xfrm>
            <a:graphic>
              <a:graphicData uri="http://schemas.microsoft.com/office/drawing/2014/chartex">
                <cx:chart xmlns:cx="http://schemas.microsoft.com/office/drawing/2014/chartex" xmlns:r="http://schemas.openxmlformats.org/officeDocument/2006/relationships" r:id="rId4"/>
              </a:graphicData>
            </a:graphic>
          </p:graphicFrame>
        </mc:Choice>
        <mc:Fallback xmlns="">
          <p:pic>
            <p:nvPicPr>
              <p:cNvPr id="13" name="Chart 12">
                <a:extLst>
                  <a:ext uri="{FF2B5EF4-FFF2-40B4-BE49-F238E27FC236}">
                    <a16:creationId xmlns:a16="http://schemas.microsoft.com/office/drawing/2014/main" id="{123E36B3-FA9B-2305-96DF-DE0EBA4F9BB0}"/>
                  </a:ext>
                </a:extLst>
              </p:cNvPr>
              <p:cNvPicPr>
                <a:picLocks noGrp="1" noRot="1" noChangeAspect="1" noMove="1" noResize="1" noEditPoints="1" noAdjustHandles="1" noChangeArrowheads="1" noChangeShapeType="1"/>
              </p:cNvPicPr>
              <p:nvPr/>
            </p:nvPicPr>
            <p:blipFill>
              <a:blip r:embed="rId5"/>
              <a:stretch>
                <a:fillRect/>
              </a:stretch>
            </p:blipFill>
            <p:spPr>
              <a:xfrm>
                <a:off x="5599848" y="2008312"/>
                <a:ext cx="1939251" cy="1573074"/>
              </a:xfrm>
              <a:prstGeom prst="rect">
                <a:avLst/>
              </a:prstGeom>
            </p:spPr>
          </p:pic>
        </mc:Fallback>
      </mc:AlternateContent>
      <p:sp>
        <p:nvSpPr>
          <p:cNvPr id="14" name="TextBox 13">
            <a:extLst>
              <a:ext uri="{FF2B5EF4-FFF2-40B4-BE49-F238E27FC236}">
                <a16:creationId xmlns:a16="http://schemas.microsoft.com/office/drawing/2014/main" id="{780C29DE-7A97-14BB-A1E5-E3A2962C1E37}"/>
              </a:ext>
            </a:extLst>
          </p:cNvPr>
          <p:cNvSpPr txBox="1"/>
          <p:nvPr/>
        </p:nvSpPr>
        <p:spPr>
          <a:xfrm>
            <a:off x="6311042" y="2625315"/>
            <a:ext cx="514350" cy="338554"/>
          </a:xfrm>
          <a:prstGeom prst="rect">
            <a:avLst/>
          </a:prstGeom>
          <a:noFill/>
        </p:spPr>
        <p:txBody>
          <a:bodyPr wrap="square" rtlCol="0">
            <a:spAutoFit/>
          </a:bodyPr>
          <a:lstStyle/>
          <a:p>
            <a:pPr algn="ctr"/>
            <a:r>
              <a:rPr lang="en-GB" sz="800" dirty="0"/>
              <a:t>Upper middle </a:t>
            </a:r>
          </a:p>
        </p:txBody>
      </p:sp>
      <mc:AlternateContent xmlns:mc="http://schemas.openxmlformats.org/markup-compatibility/2006" xmlns:cx1="http://schemas.microsoft.com/office/drawing/2015/9/8/chartex">
        <mc:Choice Requires="cx1">
          <p:graphicFrame>
            <p:nvGraphicFramePr>
              <p:cNvPr id="15" name="Chart 14">
                <a:extLst>
                  <a:ext uri="{FF2B5EF4-FFF2-40B4-BE49-F238E27FC236}">
                    <a16:creationId xmlns:a16="http://schemas.microsoft.com/office/drawing/2014/main" id="{E162D9F4-1D39-48AD-7CCB-B44F836D07E9}"/>
                  </a:ext>
                </a:extLst>
              </p:cNvPr>
              <p:cNvGraphicFramePr/>
              <p:nvPr>
                <p:extLst>
                  <p:ext uri="{D42A27DB-BD31-4B8C-83A1-F6EECF244321}">
                    <p14:modId xmlns:p14="http://schemas.microsoft.com/office/powerpoint/2010/main" val="3349138349"/>
                  </p:ext>
                </p:extLst>
              </p:nvPr>
            </p:nvGraphicFramePr>
            <p:xfrm>
              <a:off x="3755493" y="2010471"/>
              <a:ext cx="1929782" cy="1584852"/>
            </p:xfrm>
            <a:graphic>
              <a:graphicData uri="http://schemas.microsoft.com/office/drawing/2014/chartex">
                <cx:chart xmlns:cx="http://schemas.microsoft.com/office/drawing/2014/chartex" xmlns:r="http://schemas.openxmlformats.org/officeDocument/2006/relationships" r:id="rId6"/>
              </a:graphicData>
            </a:graphic>
          </p:graphicFrame>
        </mc:Choice>
        <mc:Fallback xmlns="">
          <p:pic>
            <p:nvPicPr>
              <p:cNvPr id="15" name="Chart 14">
                <a:extLst>
                  <a:ext uri="{FF2B5EF4-FFF2-40B4-BE49-F238E27FC236}">
                    <a16:creationId xmlns:a16="http://schemas.microsoft.com/office/drawing/2014/main" id="{E162D9F4-1D39-48AD-7CCB-B44F836D07E9}"/>
                  </a:ext>
                </a:extLst>
              </p:cNvPr>
              <p:cNvPicPr>
                <a:picLocks noGrp="1" noRot="1" noChangeAspect="1" noMove="1" noResize="1" noEditPoints="1" noAdjustHandles="1" noChangeArrowheads="1" noChangeShapeType="1"/>
              </p:cNvPicPr>
              <p:nvPr/>
            </p:nvPicPr>
            <p:blipFill>
              <a:blip r:embed="rId7"/>
              <a:stretch>
                <a:fillRect/>
              </a:stretch>
            </p:blipFill>
            <p:spPr>
              <a:xfrm>
                <a:off x="3755493" y="2010471"/>
                <a:ext cx="1929782" cy="1584852"/>
              </a:xfrm>
              <a:prstGeom prst="rect">
                <a:avLst/>
              </a:prstGeom>
            </p:spPr>
          </p:pic>
        </mc:Fallback>
      </mc:AlternateContent>
      <mc:AlternateContent xmlns:mc="http://schemas.openxmlformats.org/markup-compatibility/2006" xmlns:cx1="http://schemas.microsoft.com/office/drawing/2015/9/8/chartex">
        <mc:Choice Requires="cx1">
          <p:graphicFrame>
            <p:nvGraphicFramePr>
              <p:cNvPr id="16" name="Chart 15">
                <a:extLst>
                  <a:ext uri="{FF2B5EF4-FFF2-40B4-BE49-F238E27FC236}">
                    <a16:creationId xmlns:a16="http://schemas.microsoft.com/office/drawing/2014/main" id="{6FF87703-D35A-6743-75AA-9D636C1CE98A}"/>
                  </a:ext>
                </a:extLst>
              </p:cNvPr>
              <p:cNvGraphicFramePr/>
              <p:nvPr>
                <p:extLst>
                  <p:ext uri="{D42A27DB-BD31-4B8C-83A1-F6EECF244321}">
                    <p14:modId xmlns:p14="http://schemas.microsoft.com/office/powerpoint/2010/main" val="3047588482"/>
                  </p:ext>
                </p:extLst>
              </p:nvPr>
            </p:nvGraphicFramePr>
            <p:xfrm>
              <a:off x="1801973" y="1977190"/>
              <a:ext cx="2243645" cy="1584852"/>
            </p:xfrm>
            <a:graphic>
              <a:graphicData uri="http://schemas.microsoft.com/office/drawing/2014/chartex">
                <cx:chart xmlns:cx="http://schemas.microsoft.com/office/drawing/2014/chartex" xmlns:r="http://schemas.openxmlformats.org/officeDocument/2006/relationships" r:id="rId8"/>
              </a:graphicData>
            </a:graphic>
          </p:graphicFrame>
        </mc:Choice>
        <mc:Fallback xmlns="">
          <p:pic>
            <p:nvPicPr>
              <p:cNvPr id="16" name="Chart 15">
                <a:extLst>
                  <a:ext uri="{FF2B5EF4-FFF2-40B4-BE49-F238E27FC236}">
                    <a16:creationId xmlns:a16="http://schemas.microsoft.com/office/drawing/2014/main" id="{6FF87703-D35A-6743-75AA-9D636C1CE98A}"/>
                  </a:ext>
                </a:extLst>
              </p:cNvPr>
              <p:cNvPicPr>
                <a:picLocks noGrp="1" noRot="1" noChangeAspect="1" noMove="1" noResize="1" noEditPoints="1" noAdjustHandles="1" noChangeArrowheads="1" noChangeShapeType="1"/>
              </p:cNvPicPr>
              <p:nvPr/>
            </p:nvPicPr>
            <p:blipFill>
              <a:blip r:embed="rId9"/>
              <a:stretch>
                <a:fillRect/>
              </a:stretch>
            </p:blipFill>
            <p:spPr>
              <a:xfrm>
                <a:off x="1801973" y="1977190"/>
                <a:ext cx="2243645" cy="1584852"/>
              </a:xfrm>
              <a:prstGeom prst="rect">
                <a:avLst/>
              </a:prstGeom>
            </p:spPr>
          </p:pic>
        </mc:Fallback>
      </mc:AlternateContent>
      <p:sp>
        <p:nvSpPr>
          <p:cNvPr id="17" name="TextBox 16">
            <a:extLst>
              <a:ext uri="{FF2B5EF4-FFF2-40B4-BE49-F238E27FC236}">
                <a16:creationId xmlns:a16="http://schemas.microsoft.com/office/drawing/2014/main" id="{3733838C-BA25-AA95-754C-6D8EF30E7A68}"/>
              </a:ext>
            </a:extLst>
          </p:cNvPr>
          <p:cNvSpPr txBox="1"/>
          <p:nvPr/>
        </p:nvSpPr>
        <p:spPr>
          <a:xfrm>
            <a:off x="4459731" y="2620116"/>
            <a:ext cx="514350" cy="338554"/>
          </a:xfrm>
          <a:prstGeom prst="rect">
            <a:avLst/>
          </a:prstGeom>
          <a:noFill/>
        </p:spPr>
        <p:txBody>
          <a:bodyPr wrap="square" rtlCol="0">
            <a:spAutoFit/>
          </a:bodyPr>
          <a:lstStyle/>
          <a:p>
            <a:pPr algn="ctr"/>
            <a:r>
              <a:rPr lang="en-GB" sz="800" dirty="0"/>
              <a:t>Lower middle </a:t>
            </a:r>
          </a:p>
        </p:txBody>
      </p:sp>
      <p:sp>
        <p:nvSpPr>
          <p:cNvPr id="18" name="TextBox 17">
            <a:extLst>
              <a:ext uri="{FF2B5EF4-FFF2-40B4-BE49-F238E27FC236}">
                <a16:creationId xmlns:a16="http://schemas.microsoft.com/office/drawing/2014/main" id="{3782297E-C23D-43E0-A156-9E0C8927E107}"/>
              </a:ext>
            </a:extLst>
          </p:cNvPr>
          <p:cNvSpPr txBox="1"/>
          <p:nvPr/>
        </p:nvSpPr>
        <p:spPr>
          <a:xfrm>
            <a:off x="2687983" y="2661894"/>
            <a:ext cx="514350" cy="215444"/>
          </a:xfrm>
          <a:prstGeom prst="rect">
            <a:avLst/>
          </a:prstGeom>
          <a:noFill/>
        </p:spPr>
        <p:txBody>
          <a:bodyPr wrap="square" rtlCol="0">
            <a:spAutoFit/>
          </a:bodyPr>
          <a:lstStyle/>
          <a:p>
            <a:r>
              <a:rPr lang="en-GB" sz="800" dirty="0"/>
              <a:t>Lower</a:t>
            </a:r>
          </a:p>
        </p:txBody>
      </p:sp>
      <p:sp>
        <p:nvSpPr>
          <p:cNvPr id="19" name="TextBox 18">
            <a:extLst>
              <a:ext uri="{FF2B5EF4-FFF2-40B4-BE49-F238E27FC236}">
                <a16:creationId xmlns:a16="http://schemas.microsoft.com/office/drawing/2014/main" id="{837816CA-95FF-9BC4-DC07-93CE50680BAE}"/>
              </a:ext>
            </a:extLst>
          </p:cNvPr>
          <p:cNvSpPr txBox="1"/>
          <p:nvPr/>
        </p:nvSpPr>
        <p:spPr>
          <a:xfrm>
            <a:off x="5903711" y="2382441"/>
            <a:ext cx="514349" cy="215444"/>
          </a:xfrm>
          <a:prstGeom prst="rect">
            <a:avLst/>
          </a:prstGeom>
          <a:noFill/>
        </p:spPr>
        <p:txBody>
          <a:bodyPr wrap="square" rtlCol="0">
            <a:spAutoFit/>
          </a:bodyPr>
          <a:lstStyle/>
          <a:p>
            <a:r>
              <a:rPr lang="en-GB" sz="800" dirty="0">
                <a:solidFill>
                  <a:schemeClr val="bg1"/>
                </a:solidFill>
              </a:rPr>
              <a:t>25%</a:t>
            </a:r>
          </a:p>
        </p:txBody>
      </p:sp>
      <p:sp>
        <p:nvSpPr>
          <p:cNvPr id="20" name="TextBox 19">
            <a:extLst>
              <a:ext uri="{FF2B5EF4-FFF2-40B4-BE49-F238E27FC236}">
                <a16:creationId xmlns:a16="http://schemas.microsoft.com/office/drawing/2014/main" id="{0A44A1B8-3824-3E69-2E9A-A98645B62794}"/>
              </a:ext>
            </a:extLst>
          </p:cNvPr>
          <p:cNvSpPr txBox="1"/>
          <p:nvPr/>
        </p:nvSpPr>
        <p:spPr>
          <a:xfrm>
            <a:off x="6694021" y="3093080"/>
            <a:ext cx="514349" cy="215444"/>
          </a:xfrm>
          <a:prstGeom prst="rect">
            <a:avLst/>
          </a:prstGeom>
          <a:noFill/>
        </p:spPr>
        <p:txBody>
          <a:bodyPr wrap="square" rtlCol="0">
            <a:spAutoFit/>
          </a:bodyPr>
          <a:lstStyle/>
          <a:p>
            <a:r>
              <a:rPr lang="en-GB" sz="800" dirty="0">
                <a:solidFill>
                  <a:schemeClr val="bg1"/>
                </a:solidFill>
              </a:rPr>
              <a:t>75%</a:t>
            </a:r>
          </a:p>
        </p:txBody>
      </p:sp>
      <p:sp>
        <p:nvSpPr>
          <p:cNvPr id="21" name="TextBox 20">
            <a:extLst>
              <a:ext uri="{FF2B5EF4-FFF2-40B4-BE49-F238E27FC236}">
                <a16:creationId xmlns:a16="http://schemas.microsoft.com/office/drawing/2014/main" id="{8595BFE5-EC22-FFC0-AC3B-8C0201F5D04B}"/>
              </a:ext>
            </a:extLst>
          </p:cNvPr>
          <p:cNvSpPr txBox="1"/>
          <p:nvPr/>
        </p:nvSpPr>
        <p:spPr>
          <a:xfrm>
            <a:off x="4091645" y="2359006"/>
            <a:ext cx="514349" cy="215444"/>
          </a:xfrm>
          <a:prstGeom prst="rect">
            <a:avLst/>
          </a:prstGeom>
          <a:noFill/>
        </p:spPr>
        <p:txBody>
          <a:bodyPr wrap="square" rtlCol="0">
            <a:spAutoFit/>
          </a:bodyPr>
          <a:lstStyle/>
          <a:p>
            <a:r>
              <a:rPr lang="en-GB" sz="800" dirty="0">
                <a:solidFill>
                  <a:schemeClr val="bg1"/>
                </a:solidFill>
              </a:rPr>
              <a:t>31%</a:t>
            </a:r>
          </a:p>
        </p:txBody>
      </p:sp>
      <p:sp>
        <p:nvSpPr>
          <p:cNvPr id="22" name="TextBox 21">
            <a:extLst>
              <a:ext uri="{FF2B5EF4-FFF2-40B4-BE49-F238E27FC236}">
                <a16:creationId xmlns:a16="http://schemas.microsoft.com/office/drawing/2014/main" id="{2257C502-EBA9-BDE6-6959-5792FC22409C}"/>
              </a:ext>
            </a:extLst>
          </p:cNvPr>
          <p:cNvSpPr txBox="1"/>
          <p:nvPr/>
        </p:nvSpPr>
        <p:spPr>
          <a:xfrm>
            <a:off x="4927744" y="3068546"/>
            <a:ext cx="514349" cy="215444"/>
          </a:xfrm>
          <a:prstGeom prst="rect">
            <a:avLst/>
          </a:prstGeom>
          <a:noFill/>
        </p:spPr>
        <p:txBody>
          <a:bodyPr wrap="square" rtlCol="0">
            <a:spAutoFit/>
          </a:bodyPr>
          <a:lstStyle/>
          <a:p>
            <a:r>
              <a:rPr lang="en-GB" sz="800" dirty="0">
                <a:solidFill>
                  <a:schemeClr val="bg1"/>
                </a:solidFill>
              </a:rPr>
              <a:t>69%</a:t>
            </a:r>
          </a:p>
        </p:txBody>
      </p:sp>
      <p:sp>
        <p:nvSpPr>
          <p:cNvPr id="23" name="TextBox 22">
            <a:extLst>
              <a:ext uri="{FF2B5EF4-FFF2-40B4-BE49-F238E27FC236}">
                <a16:creationId xmlns:a16="http://schemas.microsoft.com/office/drawing/2014/main" id="{5F3C7884-7945-8166-1469-F599497F9F6A}"/>
              </a:ext>
            </a:extLst>
          </p:cNvPr>
          <p:cNvSpPr txBox="1"/>
          <p:nvPr/>
        </p:nvSpPr>
        <p:spPr>
          <a:xfrm>
            <a:off x="2273255" y="2384039"/>
            <a:ext cx="514349" cy="215444"/>
          </a:xfrm>
          <a:prstGeom prst="rect">
            <a:avLst/>
          </a:prstGeom>
          <a:noFill/>
        </p:spPr>
        <p:txBody>
          <a:bodyPr wrap="square" rtlCol="0">
            <a:spAutoFit/>
          </a:bodyPr>
          <a:lstStyle/>
          <a:p>
            <a:r>
              <a:rPr lang="en-GB" sz="800" dirty="0">
                <a:solidFill>
                  <a:schemeClr val="bg1"/>
                </a:solidFill>
              </a:rPr>
              <a:t>34%</a:t>
            </a:r>
          </a:p>
        </p:txBody>
      </p:sp>
      <p:sp>
        <p:nvSpPr>
          <p:cNvPr id="24" name="TextBox 23">
            <a:extLst>
              <a:ext uri="{FF2B5EF4-FFF2-40B4-BE49-F238E27FC236}">
                <a16:creationId xmlns:a16="http://schemas.microsoft.com/office/drawing/2014/main" id="{9FA5E884-E8BD-B04E-3CCD-6AB137B7994C}"/>
              </a:ext>
            </a:extLst>
          </p:cNvPr>
          <p:cNvSpPr txBox="1"/>
          <p:nvPr/>
        </p:nvSpPr>
        <p:spPr>
          <a:xfrm>
            <a:off x="3129726" y="3007519"/>
            <a:ext cx="514349" cy="215444"/>
          </a:xfrm>
          <a:prstGeom prst="rect">
            <a:avLst/>
          </a:prstGeom>
          <a:noFill/>
        </p:spPr>
        <p:txBody>
          <a:bodyPr wrap="square" rtlCol="0">
            <a:spAutoFit/>
          </a:bodyPr>
          <a:lstStyle/>
          <a:p>
            <a:r>
              <a:rPr lang="en-GB" sz="800" dirty="0">
                <a:solidFill>
                  <a:schemeClr val="bg1"/>
                </a:solidFill>
              </a:rPr>
              <a:t>66%</a:t>
            </a:r>
          </a:p>
        </p:txBody>
      </p:sp>
      <p:sp>
        <p:nvSpPr>
          <p:cNvPr id="27" name="Rectangle 26">
            <a:extLst>
              <a:ext uri="{FF2B5EF4-FFF2-40B4-BE49-F238E27FC236}">
                <a16:creationId xmlns:a16="http://schemas.microsoft.com/office/drawing/2014/main" id="{668D2101-773E-5191-011F-5C22CEC476EF}"/>
              </a:ext>
            </a:extLst>
          </p:cNvPr>
          <p:cNvSpPr/>
          <p:nvPr/>
        </p:nvSpPr>
        <p:spPr>
          <a:xfrm>
            <a:off x="2350235" y="3562042"/>
            <a:ext cx="128469" cy="110672"/>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a:extLst>
              <a:ext uri="{FF2B5EF4-FFF2-40B4-BE49-F238E27FC236}">
                <a16:creationId xmlns:a16="http://schemas.microsoft.com/office/drawing/2014/main" id="{1F1D4747-EF9D-E413-598C-A8F1BC4E0D86}"/>
              </a:ext>
            </a:extLst>
          </p:cNvPr>
          <p:cNvSpPr/>
          <p:nvPr/>
        </p:nvSpPr>
        <p:spPr>
          <a:xfrm>
            <a:off x="3434563" y="3562042"/>
            <a:ext cx="128469" cy="110672"/>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TextBox 28">
            <a:extLst>
              <a:ext uri="{FF2B5EF4-FFF2-40B4-BE49-F238E27FC236}">
                <a16:creationId xmlns:a16="http://schemas.microsoft.com/office/drawing/2014/main" id="{F53F8A35-FA2A-825C-39D5-0F65CE747702}"/>
              </a:ext>
            </a:extLst>
          </p:cNvPr>
          <p:cNvSpPr txBox="1"/>
          <p:nvPr/>
        </p:nvSpPr>
        <p:spPr>
          <a:xfrm>
            <a:off x="3580771" y="3394017"/>
            <a:ext cx="671904" cy="369332"/>
          </a:xfrm>
          <a:prstGeom prst="rect">
            <a:avLst/>
          </a:prstGeom>
          <a:noFill/>
        </p:spPr>
        <p:txBody>
          <a:bodyPr wrap="square" rtlCol="0">
            <a:spAutoFit/>
          </a:bodyPr>
          <a:lstStyle/>
          <a:p>
            <a:r>
              <a:rPr lang="en-GB" sz="800" dirty="0"/>
              <a:t>Female</a:t>
            </a:r>
            <a:r>
              <a:rPr lang="en-GB" dirty="0"/>
              <a:t> </a:t>
            </a:r>
          </a:p>
        </p:txBody>
      </p:sp>
      <p:sp>
        <p:nvSpPr>
          <p:cNvPr id="30" name="TextBox 29">
            <a:extLst>
              <a:ext uri="{FF2B5EF4-FFF2-40B4-BE49-F238E27FC236}">
                <a16:creationId xmlns:a16="http://schemas.microsoft.com/office/drawing/2014/main" id="{ADF9B896-C159-76F5-321A-AA67FDF6F907}"/>
              </a:ext>
            </a:extLst>
          </p:cNvPr>
          <p:cNvSpPr txBox="1"/>
          <p:nvPr/>
        </p:nvSpPr>
        <p:spPr>
          <a:xfrm>
            <a:off x="2471057" y="3377376"/>
            <a:ext cx="671904" cy="369332"/>
          </a:xfrm>
          <a:prstGeom prst="rect">
            <a:avLst/>
          </a:prstGeom>
          <a:noFill/>
        </p:spPr>
        <p:txBody>
          <a:bodyPr wrap="square" rtlCol="0">
            <a:spAutoFit/>
          </a:bodyPr>
          <a:lstStyle/>
          <a:p>
            <a:r>
              <a:rPr lang="en-GB" sz="800" dirty="0"/>
              <a:t>Male</a:t>
            </a:r>
            <a:r>
              <a:rPr lang="en-GB" dirty="0"/>
              <a:t> </a:t>
            </a:r>
          </a:p>
        </p:txBody>
      </p:sp>
      <p:sp>
        <p:nvSpPr>
          <p:cNvPr id="32" name="TextBox 31">
            <a:extLst>
              <a:ext uri="{FF2B5EF4-FFF2-40B4-BE49-F238E27FC236}">
                <a16:creationId xmlns:a16="http://schemas.microsoft.com/office/drawing/2014/main" id="{2A9E895E-53D5-EC41-90DC-788481A31CCE}"/>
              </a:ext>
            </a:extLst>
          </p:cNvPr>
          <p:cNvSpPr txBox="1"/>
          <p:nvPr/>
        </p:nvSpPr>
        <p:spPr>
          <a:xfrm>
            <a:off x="2234990" y="3901121"/>
            <a:ext cx="6424862" cy="1200329"/>
          </a:xfrm>
          <a:prstGeom prst="rect">
            <a:avLst/>
          </a:prstGeom>
          <a:noFill/>
        </p:spPr>
        <p:txBody>
          <a:bodyPr wrap="square">
            <a:spAutoFit/>
          </a:bodyPr>
          <a:lstStyle/>
          <a:p>
            <a:r>
              <a:rPr lang="en-GB" sz="1200" dirty="0"/>
              <a:t>A minus hourly pay gap indicates that the pay gap is in favour of females, a positive figure means the pay gap is in favour of males.</a:t>
            </a:r>
          </a:p>
          <a:p>
            <a:endParaRPr lang="en-GB" sz="1200" dirty="0"/>
          </a:p>
          <a:p>
            <a:r>
              <a:rPr lang="en-GB" sz="1200" dirty="0">
                <a:effectLst/>
                <a:ea typeface="Calibri" panose="020F0502020204030204" pitchFamily="34" charset="0"/>
                <a:cs typeface="Arial" panose="020B0604020202020204" pitchFamily="34" charset="0"/>
              </a:rPr>
              <a:t>AT Medics has not given bonuses for the 2023 reporting year and therefore there is not data to report.</a:t>
            </a:r>
          </a:p>
          <a:p>
            <a:endParaRPr lang="en-GB" sz="1200" dirty="0"/>
          </a:p>
        </p:txBody>
      </p:sp>
    </p:spTree>
    <p:extLst>
      <p:ext uri="{BB962C8B-B14F-4D97-AF65-F5344CB8AC3E}">
        <p14:creationId xmlns:p14="http://schemas.microsoft.com/office/powerpoint/2010/main" val="7371018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2F165-280F-0487-CD6C-BDE0BCAEC32D}"/>
              </a:ext>
            </a:extLst>
          </p:cNvPr>
          <p:cNvSpPr>
            <a:spLocks noGrp="1"/>
          </p:cNvSpPr>
          <p:nvPr>
            <p:ph type="title"/>
          </p:nvPr>
        </p:nvSpPr>
        <p:spPr/>
        <p:txBody>
          <a:bodyPr/>
          <a:lstStyle/>
          <a:p>
            <a:r>
              <a:rPr lang="en-US" dirty="0"/>
              <a:t>The Practice Surgeries summary </a:t>
            </a:r>
          </a:p>
        </p:txBody>
      </p:sp>
      <p:sp>
        <p:nvSpPr>
          <p:cNvPr id="3" name="Content Placeholder 2">
            <a:extLst>
              <a:ext uri="{FF2B5EF4-FFF2-40B4-BE49-F238E27FC236}">
                <a16:creationId xmlns:a16="http://schemas.microsoft.com/office/drawing/2014/main" id="{F7C11F77-89BE-CBD4-55B2-DBAF6190AC07}"/>
              </a:ext>
            </a:extLst>
          </p:cNvPr>
          <p:cNvSpPr>
            <a:spLocks noGrp="1"/>
          </p:cNvSpPr>
          <p:nvPr>
            <p:ph idx="1"/>
          </p:nvPr>
        </p:nvSpPr>
        <p:spPr/>
        <p:txBody>
          <a:bodyPr/>
          <a:lstStyle/>
          <a:p>
            <a:pPr>
              <a:lnSpc>
                <a:spcPct val="100000"/>
              </a:lnSpc>
              <a:spcBef>
                <a:spcPts val="0"/>
              </a:spcBef>
            </a:pPr>
            <a:r>
              <a:rPr lang="en-GB" dirty="0">
                <a:solidFill>
                  <a:schemeClr val="accent1"/>
                </a:solidFill>
              </a:rPr>
              <a:t>The Practice Surgeries Limited </a:t>
            </a:r>
            <a:r>
              <a:rPr lang="en-GB" b="0" dirty="0"/>
              <a:t>employed 362 people on the date of reporting – 90% of these employees are female and 10% male. </a:t>
            </a:r>
          </a:p>
          <a:p>
            <a:pPr>
              <a:lnSpc>
                <a:spcPct val="100000"/>
              </a:lnSpc>
              <a:spcBef>
                <a:spcPts val="0"/>
              </a:spcBef>
            </a:pPr>
            <a:endParaRPr lang="en-GB" b="0" dirty="0"/>
          </a:p>
          <a:p>
            <a:pPr>
              <a:lnSpc>
                <a:spcPct val="100000"/>
              </a:lnSpc>
              <a:spcBef>
                <a:spcPts val="0"/>
              </a:spcBef>
            </a:pPr>
            <a:endParaRPr lang="en-GB" b="0" dirty="0"/>
          </a:p>
        </p:txBody>
      </p:sp>
      <p:sp>
        <p:nvSpPr>
          <p:cNvPr id="6" name="Date Placeholder 2">
            <a:extLst>
              <a:ext uri="{FF2B5EF4-FFF2-40B4-BE49-F238E27FC236}">
                <a16:creationId xmlns:a16="http://schemas.microsoft.com/office/drawing/2014/main" id="{5E192E10-0B2B-6962-294C-6785F752B7F9}"/>
              </a:ext>
            </a:extLst>
          </p:cNvPr>
          <p:cNvSpPr>
            <a:spLocks noGrp="1"/>
          </p:cNvSpPr>
          <p:nvPr>
            <p:ph type="dt" sz="half" idx="10"/>
          </p:nvPr>
        </p:nvSpPr>
        <p:spPr>
          <a:xfrm>
            <a:off x="431800" y="4869656"/>
            <a:ext cx="2254250" cy="273844"/>
          </a:xfrm>
        </p:spPr>
        <p:txBody>
          <a:bodyPr/>
          <a:lstStyle/>
          <a:p>
            <a:r>
              <a:rPr lang="en-GB" sz="800"/>
              <a:t>Confidential &amp; proprietary</a:t>
            </a:r>
            <a:endParaRPr lang="en-US" sz="800" dirty="0"/>
          </a:p>
        </p:txBody>
      </p:sp>
      <p:sp>
        <p:nvSpPr>
          <p:cNvPr id="7" name="Slide Number Placeholder 3">
            <a:extLst>
              <a:ext uri="{FF2B5EF4-FFF2-40B4-BE49-F238E27FC236}">
                <a16:creationId xmlns:a16="http://schemas.microsoft.com/office/drawing/2014/main" id="{BB133CC6-8A24-A013-F4BD-882A5661EDF3}"/>
              </a:ext>
            </a:extLst>
          </p:cNvPr>
          <p:cNvSpPr>
            <a:spLocks noGrp="1"/>
          </p:cNvSpPr>
          <p:nvPr>
            <p:ph type="sldNum" sz="quarter" idx="11"/>
          </p:nvPr>
        </p:nvSpPr>
        <p:spPr>
          <a:xfrm>
            <a:off x="6457949" y="4869656"/>
            <a:ext cx="2254251" cy="273844"/>
          </a:xfrm>
        </p:spPr>
        <p:txBody>
          <a:bodyPr/>
          <a:lstStyle/>
          <a:p>
            <a:fld id="{AA9DB25A-57E1-2746-8894-CAE7A47D4B2A}" type="slidenum">
              <a:rPr lang="en-US" sz="800" smtClean="0"/>
              <a:pPr/>
              <a:t>6</a:t>
            </a:fld>
            <a:endParaRPr lang="en-US" sz="800" dirty="0"/>
          </a:p>
        </p:txBody>
      </p:sp>
      <p:sp>
        <p:nvSpPr>
          <p:cNvPr id="4" name="Oval 3">
            <a:extLst>
              <a:ext uri="{FF2B5EF4-FFF2-40B4-BE49-F238E27FC236}">
                <a16:creationId xmlns:a16="http://schemas.microsoft.com/office/drawing/2014/main" id="{66297F0D-BB02-D493-EE3F-DC09D2EC140C}"/>
              </a:ext>
            </a:extLst>
          </p:cNvPr>
          <p:cNvSpPr/>
          <p:nvPr/>
        </p:nvSpPr>
        <p:spPr>
          <a:xfrm>
            <a:off x="431800" y="1757363"/>
            <a:ext cx="1346994" cy="1250156"/>
          </a:xfrm>
          <a:prstGeom prst="ellipse">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600" dirty="0"/>
              <a:t>Our mean </a:t>
            </a:r>
            <a:r>
              <a:rPr lang="en-US" sz="1600" dirty="0">
                <a:effectLst/>
                <a:latin typeface="Arial" panose="020B0604020202020204" pitchFamily="34" charset="0"/>
                <a:ea typeface="MS Mincho" panose="02020609040205080304" pitchFamily="49" charset="-128"/>
              </a:rPr>
              <a:t>55.91</a:t>
            </a:r>
            <a:r>
              <a:rPr lang="en-GB" sz="1600" dirty="0"/>
              <a:t>%</a:t>
            </a:r>
          </a:p>
        </p:txBody>
      </p:sp>
      <p:sp>
        <p:nvSpPr>
          <p:cNvPr id="5" name="Oval 4">
            <a:extLst>
              <a:ext uri="{FF2B5EF4-FFF2-40B4-BE49-F238E27FC236}">
                <a16:creationId xmlns:a16="http://schemas.microsoft.com/office/drawing/2014/main" id="{53684C62-D8EA-CB24-2314-7E7637F064C3}"/>
              </a:ext>
            </a:extLst>
          </p:cNvPr>
          <p:cNvSpPr/>
          <p:nvPr/>
        </p:nvSpPr>
        <p:spPr>
          <a:xfrm>
            <a:off x="431800" y="3203232"/>
            <a:ext cx="1346994" cy="1250156"/>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600" dirty="0"/>
              <a:t>Our median </a:t>
            </a:r>
          </a:p>
          <a:p>
            <a:pPr algn="ctr"/>
            <a:r>
              <a:rPr lang="en-US" sz="1600" dirty="0">
                <a:effectLst/>
                <a:latin typeface="Arial" panose="020B0604020202020204" pitchFamily="34" charset="0"/>
                <a:ea typeface="MS Mincho" panose="02020609040205080304" pitchFamily="49" charset="-128"/>
              </a:rPr>
              <a:t>74.07</a:t>
            </a:r>
            <a:r>
              <a:rPr lang="en-GB" sz="1600" dirty="0"/>
              <a:t>%</a:t>
            </a:r>
          </a:p>
        </p:txBody>
      </p:sp>
      <p:sp>
        <p:nvSpPr>
          <p:cNvPr id="8" name="TextBox 7">
            <a:extLst>
              <a:ext uri="{FF2B5EF4-FFF2-40B4-BE49-F238E27FC236}">
                <a16:creationId xmlns:a16="http://schemas.microsoft.com/office/drawing/2014/main" id="{352803E0-D849-6509-180B-4DEC4A90779F}"/>
              </a:ext>
            </a:extLst>
          </p:cNvPr>
          <p:cNvSpPr txBox="1"/>
          <p:nvPr/>
        </p:nvSpPr>
        <p:spPr>
          <a:xfrm>
            <a:off x="2135981" y="1493044"/>
            <a:ext cx="6576218" cy="307777"/>
          </a:xfrm>
          <a:prstGeom prst="rect">
            <a:avLst/>
          </a:prstGeom>
          <a:noFill/>
        </p:spPr>
        <p:txBody>
          <a:bodyPr wrap="square" rtlCol="0">
            <a:spAutoFit/>
          </a:bodyPr>
          <a:lstStyle/>
          <a:p>
            <a:r>
              <a:rPr lang="en-GB" sz="1400" b="1" dirty="0"/>
              <a:t>Proportion of female and males in each quartile and hourly pay</a:t>
            </a:r>
          </a:p>
        </p:txBody>
      </p:sp>
      <p:sp>
        <p:nvSpPr>
          <p:cNvPr id="9" name="TextBox 8">
            <a:extLst>
              <a:ext uri="{FF2B5EF4-FFF2-40B4-BE49-F238E27FC236}">
                <a16:creationId xmlns:a16="http://schemas.microsoft.com/office/drawing/2014/main" id="{8AB7A58B-4FAE-C55B-B566-6F802BABCDD0}"/>
              </a:ext>
            </a:extLst>
          </p:cNvPr>
          <p:cNvSpPr txBox="1"/>
          <p:nvPr/>
        </p:nvSpPr>
        <p:spPr>
          <a:xfrm>
            <a:off x="2234990" y="3901121"/>
            <a:ext cx="6424862" cy="1200329"/>
          </a:xfrm>
          <a:prstGeom prst="rect">
            <a:avLst/>
          </a:prstGeom>
          <a:noFill/>
        </p:spPr>
        <p:txBody>
          <a:bodyPr wrap="square">
            <a:spAutoFit/>
          </a:bodyPr>
          <a:lstStyle/>
          <a:p>
            <a:r>
              <a:rPr lang="en-GB" sz="1200" dirty="0"/>
              <a:t>A minus hourly pay gap indicates that the pay gap is in favour of females, a positive figure means the pay gap is in favour of males.</a:t>
            </a:r>
          </a:p>
          <a:p>
            <a:endParaRPr lang="en-GB" sz="1200" dirty="0"/>
          </a:p>
          <a:p>
            <a:r>
              <a:rPr lang="en-GB" sz="1200" dirty="0">
                <a:effectLst/>
                <a:ea typeface="Calibri" panose="020F0502020204030204" pitchFamily="34" charset="0"/>
                <a:cs typeface="Arial" panose="020B0604020202020204" pitchFamily="34" charset="0"/>
              </a:rPr>
              <a:t>The Practice Surgeries has not given bonuses for the 2023 reporting year and therefore there is not data to report.</a:t>
            </a:r>
          </a:p>
          <a:p>
            <a:endParaRPr lang="en-GB" sz="1200" dirty="0"/>
          </a:p>
        </p:txBody>
      </p:sp>
      <p:sp>
        <p:nvSpPr>
          <p:cNvPr id="10" name="TextBox 9">
            <a:extLst>
              <a:ext uri="{FF2B5EF4-FFF2-40B4-BE49-F238E27FC236}">
                <a16:creationId xmlns:a16="http://schemas.microsoft.com/office/drawing/2014/main" id="{C3AB3053-7EC3-07DC-A5D4-EE76F6EBE9D9}"/>
              </a:ext>
            </a:extLst>
          </p:cNvPr>
          <p:cNvSpPr txBox="1"/>
          <p:nvPr/>
        </p:nvSpPr>
        <p:spPr>
          <a:xfrm>
            <a:off x="8145502" y="2661894"/>
            <a:ext cx="514350" cy="215444"/>
          </a:xfrm>
          <a:prstGeom prst="rect">
            <a:avLst/>
          </a:prstGeom>
          <a:noFill/>
        </p:spPr>
        <p:txBody>
          <a:bodyPr wrap="square" rtlCol="0">
            <a:spAutoFit/>
          </a:bodyPr>
          <a:lstStyle/>
          <a:p>
            <a:r>
              <a:rPr lang="en-GB" sz="800" dirty="0"/>
              <a:t>Top</a:t>
            </a:r>
          </a:p>
        </p:txBody>
      </p:sp>
      <p:sp>
        <p:nvSpPr>
          <p:cNvPr id="11" name="TextBox 10">
            <a:extLst>
              <a:ext uri="{FF2B5EF4-FFF2-40B4-BE49-F238E27FC236}">
                <a16:creationId xmlns:a16="http://schemas.microsoft.com/office/drawing/2014/main" id="{3F179C79-9682-F1DA-0462-790BCB898629}"/>
              </a:ext>
            </a:extLst>
          </p:cNvPr>
          <p:cNvSpPr txBox="1"/>
          <p:nvPr/>
        </p:nvSpPr>
        <p:spPr>
          <a:xfrm>
            <a:off x="6311042" y="2625315"/>
            <a:ext cx="514350" cy="338554"/>
          </a:xfrm>
          <a:prstGeom prst="rect">
            <a:avLst/>
          </a:prstGeom>
          <a:noFill/>
        </p:spPr>
        <p:txBody>
          <a:bodyPr wrap="square" rtlCol="0">
            <a:spAutoFit/>
          </a:bodyPr>
          <a:lstStyle/>
          <a:p>
            <a:pPr algn="ctr"/>
            <a:r>
              <a:rPr lang="en-GB" sz="800" dirty="0"/>
              <a:t>Upper middle </a:t>
            </a:r>
          </a:p>
        </p:txBody>
      </p:sp>
      <p:sp>
        <p:nvSpPr>
          <p:cNvPr id="12" name="TextBox 11">
            <a:extLst>
              <a:ext uri="{FF2B5EF4-FFF2-40B4-BE49-F238E27FC236}">
                <a16:creationId xmlns:a16="http://schemas.microsoft.com/office/drawing/2014/main" id="{80773DCD-08BC-D619-E3C6-C77CE3050E75}"/>
              </a:ext>
            </a:extLst>
          </p:cNvPr>
          <p:cNvSpPr txBox="1"/>
          <p:nvPr/>
        </p:nvSpPr>
        <p:spPr>
          <a:xfrm>
            <a:off x="4459731" y="2620116"/>
            <a:ext cx="514350" cy="338554"/>
          </a:xfrm>
          <a:prstGeom prst="rect">
            <a:avLst/>
          </a:prstGeom>
          <a:noFill/>
        </p:spPr>
        <p:txBody>
          <a:bodyPr wrap="square" rtlCol="0">
            <a:spAutoFit/>
          </a:bodyPr>
          <a:lstStyle/>
          <a:p>
            <a:pPr algn="ctr"/>
            <a:r>
              <a:rPr lang="en-GB" sz="800" dirty="0"/>
              <a:t>Lower middle </a:t>
            </a:r>
          </a:p>
        </p:txBody>
      </p:sp>
      <p:sp>
        <p:nvSpPr>
          <p:cNvPr id="13" name="TextBox 12">
            <a:extLst>
              <a:ext uri="{FF2B5EF4-FFF2-40B4-BE49-F238E27FC236}">
                <a16:creationId xmlns:a16="http://schemas.microsoft.com/office/drawing/2014/main" id="{84871D57-BA96-9A32-CB79-B6B86B1C8483}"/>
              </a:ext>
            </a:extLst>
          </p:cNvPr>
          <p:cNvSpPr txBox="1"/>
          <p:nvPr/>
        </p:nvSpPr>
        <p:spPr>
          <a:xfrm>
            <a:off x="2687983" y="2661894"/>
            <a:ext cx="514350" cy="215444"/>
          </a:xfrm>
          <a:prstGeom prst="rect">
            <a:avLst/>
          </a:prstGeom>
          <a:noFill/>
        </p:spPr>
        <p:txBody>
          <a:bodyPr wrap="square" rtlCol="0">
            <a:spAutoFit/>
          </a:bodyPr>
          <a:lstStyle/>
          <a:p>
            <a:r>
              <a:rPr lang="en-GB" sz="800" dirty="0"/>
              <a:t>Lower</a:t>
            </a:r>
          </a:p>
        </p:txBody>
      </p:sp>
      <p:sp>
        <p:nvSpPr>
          <p:cNvPr id="14" name="Rectangle 13">
            <a:extLst>
              <a:ext uri="{FF2B5EF4-FFF2-40B4-BE49-F238E27FC236}">
                <a16:creationId xmlns:a16="http://schemas.microsoft.com/office/drawing/2014/main" id="{9ED705A3-6CBA-764F-A4D8-5B05FFA8D777}"/>
              </a:ext>
            </a:extLst>
          </p:cNvPr>
          <p:cNvSpPr/>
          <p:nvPr/>
        </p:nvSpPr>
        <p:spPr>
          <a:xfrm>
            <a:off x="2350235" y="3562042"/>
            <a:ext cx="128469" cy="110672"/>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39BC109E-C634-21FC-FE89-A65C2C27415D}"/>
              </a:ext>
            </a:extLst>
          </p:cNvPr>
          <p:cNvSpPr/>
          <p:nvPr/>
        </p:nvSpPr>
        <p:spPr>
          <a:xfrm>
            <a:off x="3434563" y="3562042"/>
            <a:ext cx="128469" cy="110672"/>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a:extLst>
              <a:ext uri="{FF2B5EF4-FFF2-40B4-BE49-F238E27FC236}">
                <a16:creationId xmlns:a16="http://schemas.microsoft.com/office/drawing/2014/main" id="{41BF8727-3C57-9EF5-0E3A-866BBF446C67}"/>
              </a:ext>
            </a:extLst>
          </p:cNvPr>
          <p:cNvSpPr txBox="1"/>
          <p:nvPr/>
        </p:nvSpPr>
        <p:spPr>
          <a:xfrm>
            <a:off x="3580771" y="3394017"/>
            <a:ext cx="671904" cy="369332"/>
          </a:xfrm>
          <a:prstGeom prst="rect">
            <a:avLst/>
          </a:prstGeom>
          <a:noFill/>
        </p:spPr>
        <p:txBody>
          <a:bodyPr wrap="square" rtlCol="0">
            <a:spAutoFit/>
          </a:bodyPr>
          <a:lstStyle/>
          <a:p>
            <a:r>
              <a:rPr lang="en-GB" sz="800" dirty="0"/>
              <a:t>Female</a:t>
            </a:r>
            <a:r>
              <a:rPr lang="en-GB" dirty="0"/>
              <a:t> </a:t>
            </a:r>
          </a:p>
        </p:txBody>
      </p:sp>
      <p:sp>
        <p:nvSpPr>
          <p:cNvPr id="17" name="TextBox 16">
            <a:extLst>
              <a:ext uri="{FF2B5EF4-FFF2-40B4-BE49-F238E27FC236}">
                <a16:creationId xmlns:a16="http://schemas.microsoft.com/office/drawing/2014/main" id="{DB3EE3E1-894B-09CF-0C31-B16295DC0362}"/>
              </a:ext>
            </a:extLst>
          </p:cNvPr>
          <p:cNvSpPr txBox="1"/>
          <p:nvPr/>
        </p:nvSpPr>
        <p:spPr>
          <a:xfrm>
            <a:off x="2471057" y="3377376"/>
            <a:ext cx="671904" cy="369332"/>
          </a:xfrm>
          <a:prstGeom prst="rect">
            <a:avLst/>
          </a:prstGeom>
          <a:noFill/>
        </p:spPr>
        <p:txBody>
          <a:bodyPr wrap="square" rtlCol="0">
            <a:spAutoFit/>
          </a:bodyPr>
          <a:lstStyle/>
          <a:p>
            <a:r>
              <a:rPr lang="en-GB" sz="800" dirty="0"/>
              <a:t>Male</a:t>
            </a:r>
            <a:r>
              <a:rPr lang="en-GB" dirty="0"/>
              <a:t> </a:t>
            </a:r>
          </a:p>
        </p:txBody>
      </p:sp>
      <mc:AlternateContent xmlns:mc="http://schemas.openxmlformats.org/markup-compatibility/2006" xmlns:cx1="http://schemas.microsoft.com/office/drawing/2015/9/8/chartex">
        <mc:Choice Requires="cx1">
          <p:graphicFrame>
            <p:nvGraphicFramePr>
              <p:cNvPr id="18" name="Chart 17">
                <a:extLst>
                  <a:ext uri="{FF2B5EF4-FFF2-40B4-BE49-F238E27FC236}">
                    <a16:creationId xmlns:a16="http://schemas.microsoft.com/office/drawing/2014/main" id="{CA3D51CD-C945-854A-61E8-0EE682540D92}"/>
                  </a:ext>
                </a:extLst>
              </p:cNvPr>
              <p:cNvGraphicFramePr/>
              <p:nvPr>
                <p:extLst>
                  <p:ext uri="{D42A27DB-BD31-4B8C-83A1-F6EECF244321}">
                    <p14:modId xmlns:p14="http://schemas.microsoft.com/office/powerpoint/2010/main" val="1757743955"/>
                  </p:ext>
                </p:extLst>
              </p:nvPr>
            </p:nvGraphicFramePr>
            <p:xfrm>
              <a:off x="7294258" y="1991618"/>
              <a:ext cx="2149129" cy="1622557"/>
            </p:xfrm>
            <a:graphic>
              <a:graphicData uri="http://schemas.microsoft.com/office/drawing/2014/chartex">
                <cx:chart xmlns:cx="http://schemas.microsoft.com/office/drawing/2014/chartex" xmlns:r="http://schemas.openxmlformats.org/officeDocument/2006/relationships" r:id="rId2"/>
              </a:graphicData>
            </a:graphic>
          </p:graphicFrame>
        </mc:Choice>
        <mc:Fallback xmlns="">
          <p:pic>
            <p:nvPicPr>
              <p:cNvPr id="18" name="Chart 17">
                <a:extLst>
                  <a:ext uri="{FF2B5EF4-FFF2-40B4-BE49-F238E27FC236}">
                    <a16:creationId xmlns:a16="http://schemas.microsoft.com/office/drawing/2014/main" id="{CA3D51CD-C945-854A-61E8-0EE682540D92}"/>
                  </a:ext>
                </a:extLst>
              </p:cNvPr>
              <p:cNvPicPr>
                <a:picLocks noGrp="1" noRot="1" noChangeAspect="1" noMove="1" noResize="1" noEditPoints="1" noAdjustHandles="1" noChangeArrowheads="1" noChangeShapeType="1"/>
              </p:cNvPicPr>
              <p:nvPr/>
            </p:nvPicPr>
            <p:blipFill>
              <a:blip r:embed="rId3"/>
              <a:stretch>
                <a:fillRect/>
              </a:stretch>
            </p:blipFill>
            <p:spPr>
              <a:xfrm>
                <a:off x="7294258" y="1991618"/>
                <a:ext cx="2149129" cy="1622557"/>
              </a:xfrm>
              <a:prstGeom prst="rect">
                <a:avLst/>
              </a:prstGeom>
            </p:spPr>
          </p:pic>
        </mc:Fallback>
      </mc:AlternateContent>
      <mc:AlternateContent xmlns:mc="http://schemas.openxmlformats.org/markup-compatibility/2006" xmlns:cx1="http://schemas.microsoft.com/office/drawing/2015/9/8/chartex">
        <mc:Choice Requires="cx1">
          <p:graphicFrame>
            <p:nvGraphicFramePr>
              <p:cNvPr id="19" name="Chart 18">
                <a:extLst>
                  <a:ext uri="{FF2B5EF4-FFF2-40B4-BE49-F238E27FC236}">
                    <a16:creationId xmlns:a16="http://schemas.microsoft.com/office/drawing/2014/main" id="{FAD49A79-F189-E45B-6E2D-AB1F5AC0447B}"/>
                  </a:ext>
                </a:extLst>
              </p:cNvPr>
              <p:cNvGraphicFramePr/>
              <p:nvPr>
                <p:extLst>
                  <p:ext uri="{D42A27DB-BD31-4B8C-83A1-F6EECF244321}">
                    <p14:modId xmlns:p14="http://schemas.microsoft.com/office/powerpoint/2010/main" val="1314898917"/>
                  </p:ext>
                </p:extLst>
              </p:nvPr>
            </p:nvGraphicFramePr>
            <p:xfrm>
              <a:off x="5487746" y="1991618"/>
              <a:ext cx="2149129" cy="1622557"/>
            </p:xfrm>
            <a:graphic>
              <a:graphicData uri="http://schemas.microsoft.com/office/drawing/2014/chartex">
                <cx:chart xmlns:cx="http://schemas.microsoft.com/office/drawing/2014/chartex" xmlns:r="http://schemas.openxmlformats.org/officeDocument/2006/relationships" r:id="rId4"/>
              </a:graphicData>
            </a:graphic>
          </p:graphicFrame>
        </mc:Choice>
        <mc:Fallback xmlns="">
          <p:pic>
            <p:nvPicPr>
              <p:cNvPr id="19" name="Chart 18">
                <a:extLst>
                  <a:ext uri="{FF2B5EF4-FFF2-40B4-BE49-F238E27FC236}">
                    <a16:creationId xmlns:a16="http://schemas.microsoft.com/office/drawing/2014/main" id="{FAD49A79-F189-E45B-6E2D-AB1F5AC0447B}"/>
                  </a:ext>
                </a:extLst>
              </p:cNvPr>
              <p:cNvPicPr>
                <a:picLocks noGrp="1" noRot="1" noChangeAspect="1" noMove="1" noResize="1" noEditPoints="1" noAdjustHandles="1" noChangeArrowheads="1" noChangeShapeType="1"/>
              </p:cNvPicPr>
              <p:nvPr/>
            </p:nvPicPr>
            <p:blipFill>
              <a:blip r:embed="rId5"/>
              <a:stretch>
                <a:fillRect/>
              </a:stretch>
            </p:blipFill>
            <p:spPr>
              <a:xfrm>
                <a:off x="5487746" y="1991618"/>
                <a:ext cx="2149129" cy="1622557"/>
              </a:xfrm>
              <a:prstGeom prst="rect">
                <a:avLst/>
              </a:prstGeom>
            </p:spPr>
          </p:pic>
        </mc:Fallback>
      </mc:AlternateContent>
      <mc:AlternateContent xmlns:mc="http://schemas.openxmlformats.org/markup-compatibility/2006" xmlns:cx1="http://schemas.microsoft.com/office/drawing/2015/9/8/chartex">
        <mc:Choice Requires="cx1">
          <p:graphicFrame>
            <p:nvGraphicFramePr>
              <p:cNvPr id="20" name="Chart 19">
                <a:extLst>
                  <a:ext uri="{FF2B5EF4-FFF2-40B4-BE49-F238E27FC236}">
                    <a16:creationId xmlns:a16="http://schemas.microsoft.com/office/drawing/2014/main" id="{65F3C782-F8C4-3889-7C8F-37832E1FD882}"/>
                  </a:ext>
                </a:extLst>
              </p:cNvPr>
              <p:cNvGraphicFramePr/>
              <p:nvPr>
                <p:extLst>
                  <p:ext uri="{D42A27DB-BD31-4B8C-83A1-F6EECF244321}">
                    <p14:modId xmlns:p14="http://schemas.microsoft.com/office/powerpoint/2010/main" val="3176511313"/>
                  </p:ext>
                </p:extLst>
              </p:nvPr>
            </p:nvGraphicFramePr>
            <p:xfrm>
              <a:off x="3642984" y="1984983"/>
              <a:ext cx="2137204" cy="1593700"/>
            </p:xfrm>
            <a:graphic>
              <a:graphicData uri="http://schemas.microsoft.com/office/drawing/2014/chartex">
                <cx:chart xmlns:cx="http://schemas.microsoft.com/office/drawing/2014/chartex" xmlns:r="http://schemas.openxmlformats.org/officeDocument/2006/relationships" r:id="rId6"/>
              </a:graphicData>
            </a:graphic>
          </p:graphicFrame>
        </mc:Choice>
        <mc:Fallback xmlns="">
          <p:pic>
            <p:nvPicPr>
              <p:cNvPr id="20" name="Chart 19">
                <a:extLst>
                  <a:ext uri="{FF2B5EF4-FFF2-40B4-BE49-F238E27FC236}">
                    <a16:creationId xmlns:a16="http://schemas.microsoft.com/office/drawing/2014/main" id="{65F3C782-F8C4-3889-7C8F-37832E1FD882}"/>
                  </a:ext>
                </a:extLst>
              </p:cNvPr>
              <p:cNvPicPr>
                <a:picLocks noGrp="1" noRot="1" noChangeAspect="1" noMove="1" noResize="1" noEditPoints="1" noAdjustHandles="1" noChangeArrowheads="1" noChangeShapeType="1"/>
              </p:cNvPicPr>
              <p:nvPr/>
            </p:nvPicPr>
            <p:blipFill>
              <a:blip r:embed="rId7"/>
              <a:stretch>
                <a:fillRect/>
              </a:stretch>
            </p:blipFill>
            <p:spPr>
              <a:xfrm>
                <a:off x="3642984" y="1984983"/>
                <a:ext cx="2137204" cy="1593700"/>
              </a:xfrm>
              <a:prstGeom prst="rect">
                <a:avLst/>
              </a:prstGeom>
            </p:spPr>
          </p:pic>
        </mc:Fallback>
      </mc:AlternateContent>
      <mc:AlternateContent xmlns:mc="http://schemas.openxmlformats.org/markup-compatibility/2006" xmlns:cx1="http://schemas.microsoft.com/office/drawing/2015/9/8/chartex">
        <mc:Choice Requires="cx1">
          <p:graphicFrame>
            <p:nvGraphicFramePr>
              <p:cNvPr id="21" name="Chart 20">
                <a:extLst>
                  <a:ext uri="{FF2B5EF4-FFF2-40B4-BE49-F238E27FC236}">
                    <a16:creationId xmlns:a16="http://schemas.microsoft.com/office/drawing/2014/main" id="{EA9496E8-DEBB-BC3A-4BC4-AC1940AA1B2A}"/>
                  </a:ext>
                </a:extLst>
              </p:cNvPr>
              <p:cNvGraphicFramePr/>
              <p:nvPr>
                <p:extLst>
                  <p:ext uri="{D42A27DB-BD31-4B8C-83A1-F6EECF244321}">
                    <p14:modId xmlns:p14="http://schemas.microsoft.com/office/powerpoint/2010/main" val="659032929"/>
                  </p:ext>
                </p:extLst>
              </p:nvPr>
            </p:nvGraphicFramePr>
            <p:xfrm>
              <a:off x="1835062" y="1996661"/>
              <a:ext cx="2126166" cy="1622557"/>
            </p:xfrm>
            <a:graphic>
              <a:graphicData uri="http://schemas.microsoft.com/office/drawing/2014/chartex">
                <cx:chart xmlns:cx="http://schemas.microsoft.com/office/drawing/2014/chartex" xmlns:r="http://schemas.openxmlformats.org/officeDocument/2006/relationships" r:id="rId8"/>
              </a:graphicData>
            </a:graphic>
          </p:graphicFrame>
        </mc:Choice>
        <mc:Fallback xmlns="">
          <p:pic>
            <p:nvPicPr>
              <p:cNvPr id="21" name="Chart 20">
                <a:extLst>
                  <a:ext uri="{FF2B5EF4-FFF2-40B4-BE49-F238E27FC236}">
                    <a16:creationId xmlns:a16="http://schemas.microsoft.com/office/drawing/2014/main" id="{EA9496E8-DEBB-BC3A-4BC4-AC1940AA1B2A}"/>
                  </a:ext>
                </a:extLst>
              </p:cNvPr>
              <p:cNvPicPr>
                <a:picLocks noGrp="1" noRot="1" noChangeAspect="1" noMove="1" noResize="1" noEditPoints="1" noAdjustHandles="1" noChangeArrowheads="1" noChangeShapeType="1"/>
              </p:cNvPicPr>
              <p:nvPr/>
            </p:nvPicPr>
            <p:blipFill>
              <a:blip r:embed="rId9"/>
              <a:stretch>
                <a:fillRect/>
              </a:stretch>
            </p:blipFill>
            <p:spPr>
              <a:xfrm>
                <a:off x="1835062" y="1996661"/>
                <a:ext cx="2126166" cy="1622557"/>
              </a:xfrm>
              <a:prstGeom prst="rect">
                <a:avLst/>
              </a:prstGeom>
            </p:spPr>
          </p:pic>
        </mc:Fallback>
      </mc:AlternateContent>
      <p:sp>
        <p:nvSpPr>
          <p:cNvPr id="22" name="TextBox 21">
            <a:extLst>
              <a:ext uri="{FF2B5EF4-FFF2-40B4-BE49-F238E27FC236}">
                <a16:creationId xmlns:a16="http://schemas.microsoft.com/office/drawing/2014/main" id="{CE02DBE9-89F1-FC96-6D49-A15D2FD9BDC7}"/>
              </a:ext>
            </a:extLst>
          </p:cNvPr>
          <p:cNvSpPr txBox="1"/>
          <p:nvPr/>
        </p:nvSpPr>
        <p:spPr>
          <a:xfrm>
            <a:off x="7631153" y="2466728"/>
            <a:ext cx="514349" cy="215444"/>
          </a:xfrm>
          <a:prstGeom prst="rect">
            <a:avLst/>
          </a:prstGeom>
          <a:noFill/>
        </p:spPr>
        <p:txBody>
          <a:bodyPr wrap="square" rtlCol="0">
            <a:spAutoFit/>
          </a:bodyPr>
          <a:lstStyle/>
          <a:p>
            <a:r>
              <a:rPr lang="en-GB" sz="800" dirty="0">
                <a:solidFill>
                  <a:schemeClr val="bg1"/>
                </a:solidFill>
              </a:rPr>
              <a:t>30%</a:t>
            </a:r>
          </a:p>
        </p:txBody>
      </p:sp>
      <p:sp>
        <p:nvSpPr>
          <p:cNvPr id="23" name="TextBox 22">
            <a:extLst>
              <a:ext uri="{FF2B5EF4-FFF2-40B4-BE49-F238E27FC236}">
                <a16:creationId xmlns:a16="http://schemas.microsoft.com/office/drawing/2014/main" id="{563FA570-E9ED-E808-4447-01E8A7C7593D}"/>
              </a:ext>
            </a:extLst>
          </p:cNvPr>
          <p:cNvSpPr txBox="1"/>
          <p:nvPr/>
        </p:nvSpPr>
        <p:spPr>
          <a:xfrm>
            <a:off x="8329612" y="3218223"/>
            <a:ext cx="514349" cy="215444"/>
          </a:xfrm>
          <a:prstGeom prst="rect">
            <a:avLst/>
          </a:prstGeom>
          <a:noFill/>
        </p:spPr>
        <p:txBody>
          <a:bodyPr wrap="square" rtlCol="0">
            <a:spAutoFit/>
          </a:bodyPr>
          <a:lstStyle/>
          <a:p>
            <a:r>
              <a:rPr lang="en-GB" sz="800" dirty="0">
                <a:solidFill>
                  <a:schemeClr val="bg1"/>
                </a:solidFill>
              </a:rPr>
              <a:t>70%</a:t>
            </a:r>
          </a:p>
        </p:txBody>
      </p:sp>
      <p:sp>
        <p:nvSpPr>
          <p:cNvPr id="24" name="TextBox 23">
            <a:extLst>
              <a:ext uri="{FF2B5EF4-FFF2-40B4-BE49-F238E27FC236}">
                <a16:creationId xmlns:a16="http://schemas.microsoft.com/office/drawing/2014/main" id="{4C1A163B-AA9D-7168-6EE5-497C5DE10C54}"/>
              </a:ext>
            </a:extLst>
          </p:cNvPr>
          <p:cNvSpPr txBox="1"/>
          <p:nvPr/>
        </p:nvSpPr>
        <p:spPr>
          <a:xfrm>
            <a:off x="6293446" y="2140930"/>
            <a:ext cx="514349" cy="215444"/>
          </a:xfrm>
          <a:prstGeom prst="rect">
            <a:avLst/>
          </a:prstGeom>
          <a:noFill/>
        </p:spPr>
        <p:txBody>
          <a:bodyPr wrap="square" rtlCol="0">
            <a:spAutoFit/>
          </a:bodyPr>
          <a:lstStyle/>
          <a:p>
            <a:r>
              <a:rPr lang="en-GB" sz="800" dirty="0">
                <a:solidFill>
                  <a:schemeClr val="bg1"/>
                </a:solidFill>
              </a:rPr>
              <a:t>7%</a:t>
            </a:r>
          </a:p>
        </p:txBody>
      </p:sp>
      <p:sp>
        <p:nvSpPr>
          <p:cNvPr id="25" name="TextBox 24">
            <a:extLst>
              <a:ext uri="{FF2B5EF4-FFF2-40B4-BE49-F238E27FC236}">
                <a16:creationId xmlns:a16="http://schemas.microsoft.com/office/drawing/2014/main" id="{DB1697C4-80CF-43AA-05DC-E08D1A0EBC4C}"/>
              </a:ext>
            </a:extLst>
          </p:cNvPr>
          <p:cNvSpPr txBox="1"/>
          <p:nvPr/>
        </p:nvSpPr>
        <p:spPr>
          <a:xfrm>
            <a:off x="6694021" y="3093080"/>
            <a:ext cx="514349" cy="215444"/>
          </a:xfrm>
          <a:prstGeom prst="rect">
            <a:avLst/>
          </a:prstGeom>
          <a:noFill/>
        </p:spPr>
        <p:txBody>
          <a:bodyPr wrap="square" rtlCol="0">
            <a:spAutoFit/>
          </a:bodyPr>
          <a:lstStyle/>
          <a:p>
            <a:r>
              <a:rPr lang="en-GB" sz="800" dirty="0">
                <a:solidFill>
                  <a:schemeClr val="bg1"/>
                </a:solidFill>
              </a:rPr>
              <a:t>93%</a:t>
            </a:r>
          </a:p>
        </p:txBody>
      </p:sp>
      <p:sp>
        <p:nvSpPr>
          <p:cNvPr id="27" name="TextBox 26">
            <a:extLst>
              <a:ext uri="{FF2B5EF4-FFF2-40B4-BE49-F238E27FC236}">
                <a16:creationId xmlns:a16="http://schemas.microsoft.com/office/drawing/2014/main" id="{34319976-CE0F-4EAC-9817-3B4A6DC7BB42}"/>
              </a:ext>
            </a:extLst>
          </p:cNvPr>
          <p:cNvSpPr txBox="1"/>
          <p:nvPr/>
        </p:nvSpPr>
        <p:spPr>
          <a:xfrm>
            <a:off x="4875061" y="3065664"/>
            <a:ext cx="514349" cy="215444"/>
          </a:xfrm>
          <a:prstGeom prst="rect">
            <a:avLst/>
          </a:prstGeom>
          <a:noFill/>
        </p:spPr>
        <p:txBody>
          <a:bodyPr wrap="square" rtlCol="0">
            <a:spAutoFit/>
          </a:bodyPr>
          <a:lstStyle/>
          <a:p>
            <a:r>
              <a:rPr lang="en-GB" sz="800" dirty="0">
                <a:solidFill>
                  <a:schemeClr val="bg1"/>
                </a:solidFill>
              </a:rPr>
              <a:t>100%</a:t>
            </a:r>
          </a:p>
        </p:txBody>
      </p:sp>
      <p:sp>
        <p:nvSpPr>
          <p:cNvPr id="28" name="TextBox 27">
            <a:extLst>
              <a:ext uri="{FF2B5EF4-FFF2-40B4-BE49-F238E27FC236}">
                <a16:creationId xmlns:a16="http://schemas.microsoft.com/office/drawing/2014/main" id="{AAA0C4E4-A04F-EEF7-AF17-4B8E00B3D112}"/>
              </a:ext>
            </a:extLst>
          </p:cNvPr>
          <p:cNvSpPr txBox="1"/>
          <p:nvPr/>
        </p:nvSpPr>
        <p:spPr>
          <a:xfrm>
            <a:off x="2695921" y="1891226"/>
            <a:ext cx="514349" cy="215444"/>
          </a:xfrm>
          <a:prstGeom prst="rect">
            <a:avLst/>
          </a:prstGeom>
          <a:noFill/>
        </p:spPr>
        <p:txBody>
          <a:bodyPr wrap="square" rtlCol="0">
            <a:spAutoFit/>
          </a:bodyPr>
          <a:lstStyle/>
          <a:p>
            <a:r>
              <a:rPr lang="en-GB" sz="800" dirty="0"/>
              <a:t>2%</a:t>
            </a:r>
          </a:p>
        </p:txBody>
      </p:sp>
      <p:sp>
        <p:nvSpPr>
          <p:cNvPr id="29" name="TextBox 28">
            <a:extLst>
              <a:ext uri="{FF2B5EF4-FFF2-40B4-BE49-F238E27FC236}">
                <a16:creationId xmlns:a16="http://schemas.microsoft.com/office/drawing/2014/main" id="{7484CA8E-78C7-BE4A-F5B9-6C2812D3785B}"/>
              </a:ext>
            </a:extLst>
          </p:cNvPr>
          <p:cNvSpPr txBox="1"/>
          <p:nvPr/>
        </p:nvSpPr>
        <p:spPr>
          <a:xfrm>
            <a:off x="3129726" y="3007519"/>
            <a:ext cx="514349" cy="215444"/>
          </a:xfrm>
          <a:prstGeom prst="rect">
            <a:avLst/>
          </a:prstGeom>
          <a:noFill/>
        </p:spPr>
        <p:txBody>
          <a:bodyPr wrap="square" rtlCol="0">
            <a:spAutoFit/>
          </a:bodyPr>
          <a:lstStyle/>
          <a:p>
            <a:r>
              <a:rPr lang="en-GB" sz="800" dirty="0">
                <a:solidFill>
                  <a:schemeClr val="bg1"/>
                </a:solidFill>
              </a:rPr>
              <a:t>98%</a:t>
            </a:r>
          </a:p>
        </p:txBody>
      </p:sp>
    </p:spTree>
    <p:extLst>
      <p:ext uri="{BB962C8B-B14F-4D97-AF65-F5344CB8AC3E}">
        <p14:creationId xmlns:p14="http://schemas.microsoft.com/office/powerpoint/2010/main" val="3007200664"/>
      </p:ext>
    </p:extLst>
  </p:cSld>
  <p:clrMapOvr>
    <a:masterClrMapping/>
  </p:clrMapOvr>
</p:sld>
</file>

<file path=ppt/theme/theme1.xml><?xml version="1.0" encoding="utf-8"?>
<a:theme xmlns:a="http://schemas.openxmlformats.org/drawingml/2006/main" name="Text slide">
  <a:themeElements>
    <a:clrScheme name="Operose Health">
      <a:dk1>
        <a:srgbClr val="000000"/>
      </a:dk1>
      <a:lt1>
        <a:srgbClr val="FFFFFF"/>
      </a:lt1>
      <a:dk2>
        <a:srgbClr val="8246AF"/>
      </a:dk2>
      <a:lt2>
        <a:srgbClr val="F0F0F0"/>
      </a:lt2>
      <a:accent1>
        <a:srgbClr val="0071CE"/>
      </a:accent1>
      <a:accent2>
        <a:srgbClr val="41B6E6"/>
      </a:accent2>
      <a:accent3>
        <a:srgbClr val="003087"/>
      </a:accent3>
      <a:accent4>
        <a:srgbClr val="5059B3"/>
      </a:accent4>
      <a:accent5>
        <a:srgbClr val="868686"/>
      </a:accent5>
      <a:accent6>
        <a:srgbClr val="F0F0F0"/>
      </a:accent6>
      <a:hlink>
        <a:srgbClr val="8246AF"/>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712</TotalTime>
  <Words>844</Words>
  <Application>Microsoft Office PowerPoint</Application>
  <PresentationFormat>On-screen Show (16:9)</PresentationFormat>
  <Paragraphs>142</Paragraphs>
  <Slides>6</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Wingdings</vt:lpstr>
      <vt:lpstr>Text slide</vt:lpstr>
      <vt:lpstr>Gender Pay Gap report </vt:lpstr>
      <vt:lpstr>Operose Health and Gender Pay Gap reporting </vt:lpstr>
      <vt:lpstr>Operose Health and Gender Pay Gap reporting </vt:lpstr>
      <vt:lpstr>Operose Health and Gender Pay Gap reporting </vt:lpstr>
      <vt:lpstr>AT Medics summary </vt:lpstr>
      <vt:lpstr>The Practice Surgeries summary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Josephine Kemp</dc:creator>
  <cp:lastModifiedBy>Chiara Johnson</cp:lastModifiedBy>
  <cp:revision>75</cp:revision>
  <dcterms:created xsi:type="dcterms:W3CDTF">2022-07-27T15:41:21Z</dcterms:created>
  <dcterms:modified xsi:type="dcterms:W3CDTF">2024-05-02T07:49:33Z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e7047c4-e691-4074-849f-7dc2f47720cd_Enabled">
    <vt:lpwstr>true</vt:lpwstr>
  </property>
  <property fmtid="{D5CDD505-2E9C-101B-9397-08002B2CF9AE}" pid="3" name="MSIP_Label_be7047c4-e691-4074-849f-7dc2f47720cd_SetDate">
    <vt:lpwstr>2024-05-01T09:20:35Z</vt:lpwstr>
  </property>
  <property fmtid="{D5CDD505-2E9C-101B-9397-08002B2CF9AE}" pid="4" name="MSIP_Label_be7047c4-e691-4074-849f-7dc2f47720cd_Method">
    <vt:lpwstr>Standard</vt:lpwstr>
  </property>
  <property fmtid="{D5CDD505-2E9C-101B-9397-08002B2CF9AE}" pid="5" name="MSIP_Label_be7047c4-e691-4074-849f-7dc2f47720cd_Name">
    <vt:lpwstr>GENERAL</vt:lpwstr>
  </property>
  <property fmtid="{D5CDD505-2E9C-101B-9397-08002B2CF9AE}" pid="6" name="MSIP_Label_be7047c4-e691-4074-849f-7dc2f47720cd_SiteId">
    <vt:lpwstr>e6cdd8fd-c4b1-49b4-992e-f3c622f04251</vt:lpwstr>
  </property>
  <property fmtid="{D5CDD505-2E9C-101B-9397-08002B2CF9AE}" pid="7" name="MSIP_Label_be7047c4-e691-4074-849f-7dc2f47720cd_ActionId">
    <vt:lpwstr>070c8591-30c2-4512-bd6f-7fee429a8a36</vt:lpwstr>
  </property>
  <property fmtid="{D5CDD505-2E9C-101B-9397-08002B2CF9AE}" pid="8" name="MSIP_Label_be7047c4-e691-4074-849f-7dc2f47720cd_ContentBits">
    <vt:lpwstr>0</vt:lpwstr>
  </property>
</Properties>
</file>