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312" r:id="rId3"/>
    <p:sldId id="265" r:id="rId4"/>
    <p:sldId id="313" r:id="rId5"/>
    <p:sldId id="264" r:id="rId6"/>
    <p:sldId id="292" r:id="rId7"/>
    <p:sldId id="259" r:id="rId8"/>
    <p:sldId id="288" r:id="rId9"/>
    <p:sldId id="291" r:id="rId10"/>
    <p:sldId id="314" r:id="rId11"/>
    <p:sldId id="274" r:id="rId12"/>
    <p:sldId id="310" r:id="rId13"/>
    <p:sldId id="306" r:id="rId14"/>
    <p:sldId id="304" r:id="rId15"/>
    <p:sldId id="276" r:id="rId16"/>
    <p:sldId id="307" r:id="rId17"/>
    <p:sldId id="273" r:id="rId18"/>
    <p:sldId id="258" r:id="rId19"/>
    <p:sldId id="266" r:id="rId20"/>
    <p:sldId id="267" r:id="rId21"/>
    <p:sldId id="294" r:id="rId22"/>
    <p:sldId id="295" r:id="rId23"/>
    <p:sldId id="286" r:id="rId24"/>
    <p:sldId id="272" r:id="rId25"/>
    <p:sldId id="257" r:id="rId26"/>
    <p:sldId id="269" r:id="rId27"/>
    <p:sldId id="277" r:id="rId28"/>
    <p:sldId id="279" r:id="rId29"/>
    <p:sldId id="270" r:id="rId30"/>
    <p:sldId id="290" r:id="rId31"/>
    <p:sldId id="278" r:id="rId32"/>
    <p:sldId id="311" r:id="rId33"/>
    <p:sldId id="289" r:id="rId34"/>
    <p:sldId id="280" r:id="rId35"/>
    <p:sldId id="284" r:id="rId36"/>
    <p:sldId id="281" r:id="rId37"/>
    <p:sldId id="282" r:id="rId38"/>
    <p:sldId id="297" r:id="rId39"/>
    <p:sldId id="285" r:id="rId40"/>
    <p:sldId id="296" r:id="rId41"/>
    <p:sldId id="302" r:id="rId42"/>
    <p:sldId id="298" r:id="rId43"/>
    <p:sldId id="299" r:id="rId44"/>
    <p:sldId id="300" r:id="rId45"/>
    <p:sldId id="301" r:id="rId46"/>
    <p:sldId id="30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cum" initials="L" lastIdx="1" clrIdx="0">
    <p:extLst>
      <p:ext uri="{19B8F6BF-5375-455C-9EA6-DF929625EA0E}">
        <p15:presenceInfo xmlns:p15="http://schemas.microsoft.com/office/powerpoint/2012/main" userId="Locu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D6"/>
    <a:srgbClr val="EA5C74"/>
    <a:srgbClr val="F6E3EE"/>
    <a:srgbClr val="FFC4BC"/>
    <a:srgbClr val="FFEAD9"/>
    <a:srgbClr val="FF99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0" d="100"/>
          <a:sy n="70" d="100"/>
        </p:scale>
        <p:origin x="65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09T09:22:37.984"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5F26C-AC04-423B-93A6-50CB04C6F33C}" type="doc">
      <dgm:prSet loTypeId="urn:microsoft.com/office/officeart/2005/8/layout/chevron2" loCatId="list" qsTypeId="urn:microsoft.com/office/officeart/2005/8/quickstyle/simple1" qsCatId="simple" csTypeId="urn:microsoft.com/office/officeart/2005/8/colors/colorful2" csCatId="colorful" phldr="1"/>
      <dgm:spPr/>
    </dgm:pt>
    <dgm:pt modelId="{4B0F3991-11BB-47A0-85C6-6B1633DAF0BF}">
      <dgm:prSet phldrT="[Text]" custT="1"/>
      <dgm:spPr/>
      <dgm:t>
        <a:bodyPr/>
        <a:lstStyle/>
        <a:p>
          <a:r>
            <a:rPr lang="en-US" sz="1400" dirty="0"/>
            <a:t>From 2 years old</a:t>
          </a:r>
        </a:p>
      </dgm:t>
    </dgm:pt>
    <dgm:pt modelId="{A8054DBB-8A30-4D2B-9888-2D265CCE5CC5}" type="parTrans" cxnId="{105E5AE2-3BE7-49DF-9115-0B1F53BCF9FB}">
      <dgm:prSet/>
      <dgm:spPr/>
      <dgm:t>
        <a:bodyPr/>
        <a:lstStyle/>
        <a:p>
          <a:endParaRPr lang="en-US"/>
        </a:p>
      </dgm:t>
    </dgm:pt>
    <dgm:pt modelId="{6DB7AAB9-6750-4849-A901-C14F35873081}" type="sibTrans" cxnId="{105E5AE2-3BE7-49DF-9115-0B1F53BCF9FB}">
      <dgm:prSet/>
      <dgm:spPr/>
      <dgm:t>
        <a:bodyPr/>
        <a:lstStyle/>
        <a:p>
          <a:endParaRPr lang="en-US"/>
        </a:p>
      </dgm:t>
    </dgm:pt>
    <dgm:pt modelId="{4E681E65-E906-40F4-9C8E-B7BD261412BC}">
      <dgm:prSet phldrT="[Text]" custT="1"/>
      <dgm:spPr/>
      <dgm:t>
        <a:bodyPr/>
        <a:lstStyle/>
        <a:p>
          <a:r>
            <a:rPr lang="en-US" sz="1400" dirty="0" smtClean="0"/>
            <a:t>12 to 14 years</a:t>
          </a:r>
          <a:endParaRPr lang="en-US" sz="1400" dirty="0"/>
        </a:p>
      </dgm:t>
    </dgm:pt>
    <dgm:pt modelId="{5FCCE342-52B9-4559-A145-686FB54562CB}" type="parTrans" cxnId="{2AF0A0DA-5F0F-4A03-819D-3C9CA1C08440}">
      <dgm:prSet/>
      <dgm:spPr/>
      <dgm:t>
        <a:bodyPr/>
        <a:lstStyle/>
        <a:p>
          <a:endParaRPr lang="en-US"/>
        </a:p>
      </dgm:t>
    </dgm:pt>
    <dgm:pt modelId="{9E57BFF1-83BE-42BD-8132-D18E4BC70195}" type="sibTrans" cxnId="{2AF0A0DA-5F0F-4A03-819D-3C9CA1C08440}">
      <dgm:prSet/>
      <dgm:spPr/>
      <dgm:t>
        <a:bodyPr/>
        <a:lstStyle/>
        <a:p>
          <a:endParaRPr lang="en-US"/>
        </a:p>
      </dgm:t>
    </dgm:pt>
    <dgm:pt modelId="{430E3606-45DA-4718-8846-06757EB6B960}">
      <dgm:prSet phldrT="[Text]" custT="1"/>
      <dgm:spPr/>
      <dgm:t>
        <a:bodyPr/>
        <a:lstStyle/>
        <a:p>
          <a:r>
            <a:rPr lang="en-US" sz="1400" dirty="0" smtClean="0"/>
            <a:t>70 to79 years</a:t>
          </a:r>
          <a:endParaRPr lang="en-US" sz="1400" dirty="0"/>
        </a:p>
      </dgm:t>
    </dgm:pt>
    <dgm:pt modelId="{09391BCA-AF96-464F-AB79-E12BE8689ED2}" type="parTrans" cxnId="{C01D9716-2A5F-403A-A43A-D040F8F2A458}">
      <dgm:prSet/>
      <dgm:spPr/>
      <dgm:t>
        <a:bodyPr/>
        <a:lstStyle/>
        <a:p>
          <a:endParaRPr lang="en-US"/>
        </a:p>
      </dgm:t>
    </dgm:pt>
    <dgm:pt modelId="{B7B9FCE8-91C4-463C-9983-092174993AA6}" type="sibTrans" cxnId="{C01D9716-2A5F-403A-A43A-D040F8F2A458}">
      <dgm:prSet/>
      <dgm:spPr/>
      <dgm:t>
        <a:bodyPr/>
        <a:lstStyle/>
        <a:p>
          <a:endParaRPr lang="en-US"/>
        </a:p>
      </dgm:t>
    </dgm:pt>
    <dgm:pt modelId="{2DE8BDA5-2584-4B6F-B7B2-4386ADC9230A}">
      <dgm:prSet custT="1"/>
      <dgm:spPr/>
      <dgm:t>
        <a:bodyPr/>
        <a:lstStyle/>
        <a:p>
          <a:endParaRPr lang="en-US" sz="1600" dirty="0">
            <a:solidFill>
              <a:srgbClr val="002060"/>
            </a:solidFill>
          </a:endParaRPr>
        </a:p>
      </dgm:t>
    </dgm:pt>
    <dgm:pt modelId="{C1D1A104-5DB9-45BC-9759-F9B6008B768A}" type="parTrans" cxnId="{AC9B2C89-F7C8-4660-AC1B-88AE72D8FCF7}">
      <dgm:prSet/>
      <dgm:spPr/>
      <dgm:t>
        <a:bodyPr/>
        <a:lstStyle/>
        <a:p>
          <a:endParaRPr lang="en-US"/>
        </a:p>
      </dgm:t>
    </dgm:pt>
    <dgm:pt modelId="{2EDDD310-617A-4ECC-B481-1C184D1CEE6E}" type="sibTrans" cxnId="{AC9B2C89-F7C8-4660-AC1B-88AE72D8FCF7}">
      <dgm:prSet/>
      <dgm:spPr/>
      <dgm:t>
        <a:bodyPr/>
        <a:lstStyle/>
        <a:p>
          <a:endParaRPr lang="en-US"/>
        </a:p>
      </dgm:t>
    </dgm:pt>
    <dgm:pt modelId="{869733FF-2C7F-4528-BDB9-3EED16D90199}">
      <dgm:prSet custT="1"/>
      <dgm:spPr/>
      <dgm:t>
        <a:bodyPr/>
        <a:lstStyle/>
        <a:p>
          <a:r>
            <a:rPr lang="en-US" sz="1600" smtClean="0">
              <a:solidFill>
                <a:srgbClr val="002060"/>
              </a:solidFill>
            </a:rPr>
            <a:t>Diphtheria, tetanus, and polio (teenage booster)</a:t>
          </a:r>
          <a:endParaRPr lang="en-US" sz="1600"/>
        </a:p>
      </dgm:t>
    </dgm:pt>
    <dgm:pt modelId="{2A54076E-1771-4DA7-A861-CAF9B02460DB}" type="parTrans" cxnId="{D817288C-851F-4E60-8EB8-2DB7CD522068}">
      <dgm:prSet/>
      <dgm:spPr/>
      <dgm:t>
        <a:bodyPr/>
        <a:lstStyle/>
        <a:p>
          <a:endParaRPr lang="en-US"/>
        </a:p>
      </dgm:t>
    </dgm:pt>
    <dgm:pt modelId="{4CE312DB-9E45-4786-A22D-001BC054F217}" type="sibTrans" cxnId="{D817288C-851F-4E60-8EB8-2DB7CD522068}">
      <dgm:prSet/>
      <dgm:spPr/>
      <dgm:t>
        <a:bodyPr/>
        <a:lstStyle/>
        <a:p>
          <a:endParaRPr lang="en-US"/>
        </a:p>
      </dgm:t>
    </dgm:pt>
    <dgm:pt modelId="{BC357F2E-865A-417C-8050-BB8A3602743A}">
      <dgm:prSet custT="1"/>
      <dgm:spPr/>
      <dgm:t>
        <a:bodyPr/>
        <a:lstStyle/>
        <a:p>
          <a:r>
            <a:rPr lang="en-US" sz="1600" smtClean="0">
              <a:solidFill>
                <a:srgbClr val="002060"/>
              </a:solidFill>
            </a:rPr>
            <a:t>Human papilloma Virus (HPV)</a:t>
          </a:r>
          <a:endParaRPr lang="en-US" sz="1600" dirty="0">
            <a:solidFill>
              <a:srgbClr val="002060"/>
            </a:solidFill>
          </a:endParaRPr>
        </a:p>
      </dgm:t>
    </dgm:pt>
    <dgm:pt modelId="{46CE06A3-56F3-4506-AB12-4A94217DBD42}" type="parTrans" cxnId="{C56F0323-6C72-4BB6-925E-188BF3F773EA}">
      <dgm:prSet/>
      <dgm:spPr/>
      <dgm:t>
        <a:bodyPr/>
        <a:lstStyle/>
        <a:p>
          <a:endParaRPr lang="en-US"/>
        </a:p>
      </dgm:t>
    </dgm:pt>
    <dgm:pt modelId="{6AD03B9D-7B19-43E3-8749-9EE6C79F3B91}" type="sibTrans" cxnId="{C56F0323-6C72-4BB6-925E-188BF3F773EA}">
      <dgm:prSet/>
      <dgm:spPr/>
      <dgm:t>
        <a:bodyPr/>
        <a:lstStyle/>
        <a:p>
          <a:endParaRPr lang="en-US"/>
        </a:p>
      </dgm:t>
    </dgm:pt>
    <dgm:pt modelId="{7DD6A321-2DF3-42F8-A556-F0D1C96AFA87}">
      <dgm:prSet custT="1"/>
      <dgm:spPr/>
      <dgm:t>
        <a:bodyPr/>
        <a:lstStyle/>
        <a:p>
          <a:r>
            <a:rPr lang="en-US" sz="1600" dirty="0" smtClean="0">
              <a:solidFill>
                <a:srgbClr val="002060"/>
              </a:solidFill>
            </a:rPr>
            <a:t>Meningococcal groups A, C, W and Y </a:t>
          </a:r>
          <a:endParaRPr lang="en-US" sz="1600" dirty="0">
            <a:solidFill>
              <a:srgbClr val="002060"/>
            </a:solidFill>
          </a:endParaRPr>
        </a:p>
      </dgm:t>
    </dgm:pt>
    <dgm:pt modelId="{170AA720-D32B-4586-8F13-CE2F25B1BC69}" type="parTrans" cxnId="{7FC0DA11-C7CC-488F-AC58-5EC21718B3C0}">
      <dgm:prSet/>
      <dgm:spPr/>
      <dgm:t>
        <a:bodyPr/>
        <a:lstStyle/>
        <a:p>
          <a:endParaRPr lang="en-US"/>
        </a:p>
      </dgm:t>
    </dgm:pt>
    <dgm:pt modelId="{2D1C54BE-D3C7-4F3B-BC2E-D3B038F09D3F}" type="sibTrans" cxnId="{7FC0DA11-C7CC-488F-AC58-5EC21718B3C0}">
      <dgm:prSet/>
      <dgm:spPr/>
      <dgm:t>
        <a:bodyPr/>
        <a:lstStyle/>
        <a:p>
          <a:endParaRPr lang="en-US"/>
        </a:p>
      </dgm:t>
    </dgm:pt>
    <dgm:pt modelId="{1EC80D50-C2C8-436D-9D4B-05A848BF3A61}">
      <dgm:prSet custT="1"/>
      <dgm:spPr/>
      <dgm:t>
        <a:bodyPr/>
        <a:lstStyle/>
        <a:p>
          <a:r>
            <a:rPr lang="en-US" sz="1600" dirty="0" smtClean="0">
              <a:solidFill>
                <a:srgbClr val="002060"/>
              </a:solidFill>
            </a:rPr>
            <a:t>Influenza (each year from September until March)</a:t>
          </a:r>
          <a:endParaRPr lang="en-US" sz="1600" dirty="0">
            <a:solidFill>
              <a:srgbClr val="002060"/>
            </a:solidFill>
          </a:endParaRPr>
        </a:p>
      </dgm:t>
    </dgm:pt>
    <dgm:pt modelId="{6F6414B4-8EF5-4F7A-9907-8EF118B167AB}" type="parTrans" cxnId="{C2542413-AFF9-4D81-A6C4-4D2B29CDB941}">
      <dgm:prSet/>
      <dgm:spPr/>
      <dgm:t>
        <a:bodyPr/>
        <a:lstStyle/>
        <a:p>
          <a:endParaRPr lang="en-US"/>
        </a:p>
      </dgm:t>
    </dgm:pt>
    <dgm:pt modelId="{E501EAEE-58E6-451D-ACC3-366B0D71FA03}" type="sibTrans" cxnId="{C2542413-AFF9-4D81-A6C4-4D2B29CDB941}">
      <dgm:prSet/>
      <dgm:spPr/>
      <dgm:t>
        <a:bodyPr/>
        <a:lstStyle/>
        <a:p>
          <a:endParaRPr lang="en-US"/>
        </a:p>
      </dgm:t>
    </dgm:pt>
    <dgm:pt modelId="{E39ACB84-54C4-4B03-85F3-A4925C4F969F}">
      <dgm:prSet custT="1"/>
      <dgm:spPr/>
      <dgm:t>
        <a:bodyPr/>
        <a:lstStyle/>
        <a:p>
          <a:r>
            <a:rPr lang="en-US" sz="1600" dirty="0" smtClean="0">
              <a:solidFill>
                <a:srgbClr val="002060"/>
              </a:solidFill>
            </a:rPr>
            <a:t>Pregnant people, or those thinking about becoming pregnant are eligible for vaccines too</a:t>
          </a:r>
          <a:endParaRPr lang="en-US" sz="1600" dirty="0">
            <a:solidFill>
              <a:srgbClr val="002060"/>
            </a:solidFill>
          </a:endParaRPr>
        </a:p>
      </dgm:t>
    </dgm:pt>
    <dgm:pt modelId="{912786ED-EE5D-4BFF-BB90-4DF642C43B54}" type="parTrans" cxnId="{DEA44E41-D8E5-4D57-930F-99B5E261C0EA}">
      <dgm:prSet/>
      <dgm:spPr/>
      <dgm:t>
        <a:bodyPr/>
        <a:lstStyle/>
        <a:p>
          <a:endParaRPr lang="en-US"/>
        </a:p>
      </dgm:t>
    </dgm:pt>
    <dgm:pt modelId="{EEC20151-8FE9-4EC7-A16D-7F0B037D89C6}" type="sibTrans" cxnId="{DEA44E41-D8E5-4D57-930F-99B5E261C0EA}">
      <dgm:prSet/>
      <dgm:spPr/>
      <dgm:t>
        <a:bodyPr/>
        <a:lstStyle/>
        <a:p>
          <a:endParaRPr lang="en-US"/>
        </a:p>
      </dgm:t>
    </dgm:pt>
    <dgm:pt modelId="{D1C282BE-0605-447F-A9EF-3C320283241F}">
      <dgm:prSet phldrT="[Text]" custT="1"/>
      <dgm:spPr/>
      <dgm:t>
        <a:bodyPr/>
        <a:lstStyle/>
        <a:p>
          <a:r>
            <a:rPr lang="en-US" sz="1400" dirty="0" smtClean="0"/>
            <a:t>All ages</a:t>
          </a:r>
          <a:endParaRPr lang="en-US" sz="1400" dirty="0"/>
        </a:p>
      </dgm:t>
    </dgm:pt>
    <dgm:pt modelId="{EA968C0A-FE9B-4E71-ACA6-84A862D8A631}" type="parTrans" cxnId="{E7F157DD-4EF2-4201-98A5-9D94EF439D7F}">
      <dgm:prSet/>
      <dgm:spPr/>
      <dgm:t>
        <a:bodyPr/>
        <a:lstStyle/>
        <a:p>
          <a:endParaRPr lang="en-US"/>
        </a:p>
      </dgm:t>
    </dgm:pt>
    <dgm:pt modelId="{5F67845E-5CBD-4B2A-AA50-87AB6E65A76A}" type="sibTrans" cxnId="{E7F157DD-4EF2-4201-98A5-9D94EF439D7F}">
      <dgm:prSet/>
      <dgm:spPr/>
      <dgm:t>
        <a:bodyPr/>
        <a:lstStyle/>
        <a:p>
          <a:endParaRPr lang="en-US"/>
        </a:p>
      </dgm:t>
    </dgm:pt>
    <dgm:pt modelId="{9C48E0C5-505C-4591-A794-6E99D3BE39D7}">
      <dgm:prSet custT="1"/>
      <dgm:spPr/>
      <dgm:t>
        <a:bodyPr/>
        <a:lstStyle/>
        <a:p>
          <a:r>
            <a:rPr lang="en-US" sz="1600" dirty="0" smtClean="0">
              <a:solidFill>
                <a:srgbClr val="002060"/>
              </a:solidFill>
            </a:rPr>
            <a:t>Shingles Vaccine</a:t>
          </a:r>
          <a:endParaRPr lang="en-US" sz="1600" dirty="0"/>
        </a:p>
      </dgm:t>
    </dgm:pt>
    <dgm:pt modelId="{430CAA41-8BC4-4637-9DD6-73C13A9737D2}" type="parTrans" cxnId="{4A023B0A-6CD0-4D2B-BC10-C4DA8B108C74}">
      <dgm:prSet/>
      <dgm:spPr/>
      <dgm:t>
        <a:bodyPr/>
        <a:lstStyle/>
        <a:p>
          <a:endParaRPr lang="en-US"/>
        </a:p>
      </dgm:t>
    </dgm:pt>
    <dgm:pt modelId="{D8F360C9-60B3-4865-BDCB-F4B5B06F92CD}" type="sibTrans" cxnId="{4A023B0A-6CD0-4D2B-BC10-C4DA8B108C74}">
      <dgm:prSet/>
      <dgm:spPr/>
      <dgm:t>
        <a:bodyPr/>
        <a:lstStyle/>
        <a:p>
          <a:endParaRPr lang="en-US"/>
        </a:p>
      </dgm:t>
    </dgm:pt>
    <dgm:pt modelId="{440C4482-EDD7-4BA4-AFB3-0B8F8B55175F}">
      <dgm:prSet phldrT="[Text]" custT="1"/>
      <dgm:spPr/>
      <dgm:t>
        <a:bodyPr/>
        <a:lstStyle/>
        <a:p>
          <a:r>
            <a:rPr lang="en-US" sz="1400" dirty="0" smtClean="0"/>
            <a:t>Pregnant Women</a:t>
          </a:r>
          <a:endParaRPr lang="en-US" sz="1400" dirty="0"/>
        </a:p>
      </dgm:t>
    </dgm:pt>
    <dgm:pt modelId="{922A4CBC-E775-46D3-855D-CCE45A039C6F}" type="parTrans" cxnId="{E3FDFD44-829C-4BB0-A1E7-FC90156701A3}">
      <dgm:prSet/>
      <dgm:spPr/>
      <dgm:t>
        <a:bodyPr/>
        <a:lstStyle/>
        <a:p>
          <a:endParaRPr lang="en-US"/>
        </a:p>
      </dgm:t>
    </dgm:pt>
    <dgm:pt modelId="{B904507C-D419-447F-B922-5D76F10DEADA}" type="sibTrans" cxnId="{E3FDFD44-829C-4BB0-A1E7-FC90156701A3}">
      <dgm:prSet/>
      <dgm:spPr/>
      <dgm:t>
        <a:bodyPr/>
        <a:lstStyle/>
        <a:p>
          <a:endParaRPr lang="en-US"/>
        </a:p>
      </dgm:t>
    </dgm:pt>
    <dgm:pt modelId="{784871D1-4DE4-47F4-9F16-D6B8A59EDE7F}">
      <dgm:prSet custT="1"/>
      <dgm:spPr/>
      <dgm:t>
        <a:bodyPr/>
        <a:lstStyle/>
        <a:p>
          <a:r>
            <a:rPr lang="en-US" sz="1600" dirty="0" smtClean="0">
              <a:solidFill>
                <a:srgbClr val="002060"/>
              </a:solidFill>
            </a:rPr>
            <a:t>Travel Vaccines</a:t>
          </a:r>
          <a:endParaRPr lang="en-US" sz="1600" dirty="0"/>
        </a:p>
      </dgm:t>
    </dgm:pt>
    <dgm:pt modelId="{8B922334-5C18-4892-B309-4F240578E8DB}" type="parTrans" cxnId="{563AF045-3A5A-4BF2-80F7-2B5E4E5A8D4A}">
      <dgm:prSet/>
      <dgm:spPr/>
      <dgm:t>
        <a:bodyPr/>
        <a:lstStyle/>
        <a:p>
          <a:endParaRPr lang="en-US"/>
        </a:p>
      </dgm:t>
    </dgm:pt>
    <dgm:pt modelId="{A018CF12-DBD4-491C-BDF4-1579389B68C8}" type="sibTrans" cxnId="{563AF045-3A5A-4BF2-80F7-2B5E4E5A8D4A}">
      <dgm:prSet/>
      <dgm:spPr/>
      <dgm:t>
        <a:bodyPr/>
        <a:lstStyle/>
        <a:p>
          <a:endParaRPr lang="en-US"/>
        </a:p>
      </dgm:t>
    </dgm:pt>
    <dgm:pt modelId="{A28FDF6B-2523-4B53-A36D-B8AB987DFFDC}" type="pres">
      <dgm:prSet presAssocID="{5AE5F26C-AC04-423B-93A6-50CB04C6F33C}" presName="linearFlow" presStyleCnt="0">
        <dgm:presLayoutVars>
          <dgm:dir/>
          <dgm:animLvl val="lvl"/>
          <dgm:resizeHandles val="exact"/>
        </dgm:presLayoutVars>
      </dgm:prSet>
      <dgm:spPr/>
    </dgm:pt>
    <dgm:pt modelId="{A4FD56A4-1786-401E-AC38-1601860D7AE6}" type="pres">
      <dgm:prSet presAssocID="{4B0F3991-11BB-47A0-85C6-6B1633DAF0BF}" presName="composite" presStyleCnt="0"/>
      <dgm:spPr/>
    </dgm:pt>
    <dgm:pt modelId="{5AF920A6-CA1A-47D0-B6C0-985C2F1B1209}" type="pres">
      <dgm:prSet presAssocID="{4B0F3991-11BB-47A0-85C6-6B1633DAF0BF}" presName="parentText" presStyleLbl="alignNode1" presStyleIdx="0" presStyleCnt="5">
        <dgm:presLayoutVars>
          <dgm:chMax val="1"/>
          <dgm:bulletEnabled val="1"/>
        </dgm:presLayoutVars>
      </dgm:prSet>
      <dgm:spPr/>
      <dgm:t>
        <a:bodyPr/>
        <a:lstStyle/>
        <a:p>
          <a:endParaRPr lang="en-US"/>
        </a:p>
      </dgm:t>
    </dgm:pt>
    <dgm:pt modelId="{13DA51DA-CA6C-4A5E-82B8-B64A9D0180E2}" type="pres">
      <dgm:prSet presAssocID="{4B0F3991-11BB-47A0-85C6-6B1633DAF0BF}" presName="descendantText" presStyleLbl="alignAcc1" presStyleIdx="0" presStyleCnt="5">
        <dgm:presLayoutVars>
          <dgm:bulletEnabled val="1"/>
        </dgm:presLayoutVars>
      </dgm:prSet>
      <dgm:spPr/>
      <dgm:t>
        <a:bodyPr/>
        <a:lstStyle/>
        <a:p>
          <a:endParaRPr lang="en-US"/>
        </a:p>
      </dgm:t>
    </dgm:pt>
    <dgm:pt modelId="{813147C4-2EDB-4370-A9AC-EA6C78CE25D8}" type="pres">
      <dgm:prSet presAssocID="{6DB7AAB9-6750-4849-A901-C14F35873081}" presName="sp" presStyleCnt="0"/>
      <dgm:spPr/>
    </dgm:pt>
    <dgm:pt modelId="{EB8C6180-FA64-401A-A1C1-D590F87609ED}" type="pres">
      <dgm:prSet presAssocID="{4E681E65-E906-40F4-9C8E-B7BD261412BC}" presName="composite" presStyleCnt="0"/>
      <dgm:spPr/>
    </dgm:pt>
    <dgm:pt modelId="{06DA2475-B16F-4C12-9AAE-88B79051DD2D}" type="pres">
      <dgm:prSet presAssocID="{4E681E65-E906-40F4-9C8E-B7BD261412BC}" presName="parentText" presStyleLbl="alignNode1" presStyleIdx="1" presStyleCnt="5">
        <dgm:presLayoutVars>
          <dgm:chMax val="1"/>
          <dgm:bulletEnabled val="1"/>
        </dgm:presLayoutVars>
      </dgm:prSet>
      <dgm:spPr/>
      <dgm:t>
        <a:bodyPr/>
        <a:lstStyle/>
        <a:p>
          <a:endParaRPr lang="en-US"/>
        </a:p>
      </dgm:t>
    </dgm:pt>
    <dgm:pt modelId="{D9B80889-96A8-4667-A1FD-CDEB07047A80}" type="pres">
      <dgm:prSet presAssocID="{4E681E65-E906-40F4-9C8E-B7BD261412BC}" presName="descendantText" presStyleLbl="alignAcc1" presStyleIdx="1" presStyleCnt="5">
        <dgm:presLayoutVars>
          <dgm:bulletEnabled val="1"/>
        </dgm:presLayoutVars>
      </dgm:prSet>
      <dgm:spPr/>
      <dgm:t>
        <a:bodyPr/>
        <a:lstStyle/>
        <a:p>
          <a:endParaRPr lang="en-US"/>
        </a:p>
      </dgm:t>
    </dgm:pt>
    <dgm:pt modelId="{896B49EC-1A4E-4D0F-BFF1-2F48615FD71C}" type="pres">
      <dgm:prSet presAssocID="{9E57BFF1-83BE-42BD-8132-D18E4BC70195}" presName="sp" presStyleCnt="0"/>
      <dgm:spPr/>
    </dgm:pt>
    <dgm:pt modelId="{786614D7-3242-4D35-B188-E6BDA40482A7}" type="pres">
      <dgm:prSet presAssocID="{430E3606-45DA-4718-8846-06757EB6B960}" presName="composite" presStyleCnt="0"/>
      <dgm:spPr/>
    </dgm:pt>
    <dgm:pt modelId="{22A58977-5D9B-4623-9B03-2E55769BCD50}" type="pres">
      <dgm:prSet presAssocID="{430E3606-45DA-4718-8846-06757EB6B960}" presName="parentText" presStyleLbl="alignNode1" presStyleIdx="2" presStyleCnt="5">
        <dgm:presLayoutVars>
          <dgm:chMax val="1"/>
          <dgm:bulletEnabled val="1"/>
        </dgm:presLayoutVars>
      </dgm:prSet>
      <dgm:spPr/>
      <dgm:t>
        <a:bodyPr/>
        <a:lstStyle/>
        <a:p>
          <a:endParaRPr lang="en-US"/>
        </a:p>
      </dgm:t>
    </dgm:pt>
    <dgm:pt modelId="{FCA69941-5B2C-4B40-A105-3D67432F48B3}" type="pres">
      <dgm:prSet presAssocID="{430E3606-45DA-4718-8846-06757EB6B960}" presName="descendantText" presStyleLbl="alignAcc1" presStyleIdx="2" presStyleCnt="5">
        <dgm:presLayoutVars>
          <dgm:bulletEnabled val="1"/>
        </dgm:presLayoutVars>
      </dgm:prSet>
      <dgm:spPr/>
      <dgm:t>
        <a:bodyPr/>
        <a:lstStyle/>
        <a:p>
          <a:endParaRPr lang="en-US"/>
        </a:p>
      </dgm:t>
    </dgm:pt>
    <dgm:pt modelId="{2D5C5AF8-1F6B-4B43-B5FA-4F193686C580}" type="pres">
      <dgm:prSet presAssocID="{B7B9FCE8-91C4-463C-9983-092174993AA6}" presName="sp" presStyleCnt="0"/>
      <dgm:spPr/>
    </dgm:pt>
    <dgm:pt modelId="{B653E073-843A-4BE8-9E5F-75153EE50472}" type="pres">
      <dgm:prSet presAssocID="{D1C282BE-0605-447F-A9EF-3C320283241F}" presName="composite" presStyleCnt="0"/>
      <dgm:spPr/>
    </dgm:pt>
    <dgm:pt modelId="{69A0D39F-4C0A-4A20-ABD2-C1FA32A9E4FD}" type="pres">
      <dgm:prSet presAssocID="{D1C282BE-0605-447F-A9EF-3C320283241F}" presName="parentText" presStyleLbl="alignNode1" presStyleIdx="3" presStyleCnt="5">
        <dgm:presLayoutVars>
          <dgm:chMax val="1"/>
          <dgm:bulletEnabled val="1"/>
        </dgm:presLayoutVars>
      </dgm:prSet>
      <dgm:spPr/>
      <dgm:t>
        <a:bodyPr/>
        <a:lstStyle/>
        <a:p>
          <a:endParaRPr lang="en-US"/>
        </a:p>
      </dgm:t>
    </dgm:pt>
    <dgm:pt modelId="{AFAC0DCD-9A50-4B3C-A57E-34D517A0EDEC}" type="pres">
      <dgm:prSet presAssocID="{D1C282BE-0605-447F-A9EF-3C320283241F}" presName="descendantText" presStyleLbl="alignAcc1" presStyleIdx="3" presStyleCnt="5">
        <dgm:presLayoutVars>
          <dgm:bulletEnabled val="1"/>
        </dgm:presLayoutVars>
      </dgm:prSet>
      <dgm:spPr/>
      <dgm:t>
        <a:bodyPr/>
        <a:lstStyle/>
        <a:p>
          <a:endParaRPr lang="en-US"/>
        </a:p>
      </dgm:t>
    </dgm:pt>
    <dgm:pt modelId="{CA1BCD61-7A79-45C6-9C83-C0B71337BA9E}" type="pres">
      <dgm:prSet presAssocID="{5F67845E-5CBD-4B2A-AA50-87AB6E65A76A}" presName="sp" presStyleCnt="0"/>
      <dgm:spPr/>
    </dgm:pt>
    <dgm:pt modelId="{98EE3E7A-B3FD-4EAC-B0B3-EA7D4F9FAAC6}" type="pres">
      <dgm:prSet presAssocID="{440C4482-EDD7-4BA4-AFB3-0B8F8B55175F}" presName="composite" presStyleCnt="0"/>
      <dgm:spPr/>
    </dgm:pt>
    <dgm:pt modelId="{67D438DF-28E3-4498-A4EB-59CF887B9DDA}" type="pres">
      <dgm:prSet presAssocID="{440C4482-EDD7-4BA4-AFB3-0B8F8B55175F}" presName="parentText" presStyleLbl="alignNode1" presStyleIdx="4" presStyleCnt="5">
        <dgm:presLayoutVars>
          <dgm:chMax val="1"/>
          <dgm:bulletEnabled val="1"/>
        </dgm:presLayoutVars>
      </dgm:prSet>
      <dgm:spPr/>
      <dgm:t>
        <a:bodyPr/>
        <a:lstStyle/>
        <a:p>
          <a:endParaRPr lang="en-US"/>
        </a:p>
      </dgm:t>
    </dgm:pt>
    <dgm:pt modelId="{EC12CAB7-FBB7-4341-9E6F-284484E310F9}" type="pres">
      <dgm:prSet presAssocID="{440C4482-EDD7-4BA4-AFB3-0B8F8B55175F}" presName="descendantText" presStyleLbl="alignAcc1" presStyleIdx="4" presStyleCnt="5">
        <dgm:presLayoutVars>
          <dgm:bulletEnabled val="1"/>
        </dgm:presLayoutVars>
      </dgm:prSet>
      <dgm:spPr/>
      <dgm:t>
        <a:bodyPr/>
        <a:lstStyle/>
        <a:p>
          <a:endParaRPr lang="en-US"/>
        </a:p>
      </dgm:t>
    </dgm:pt>
  </dgm:ptLst>
  <dgm:cxnLst>
    <dgm:cxn modelId="{E7F157DD-4EF2-4201-98A5-9D94EF439D7F}" srcId="{5AE5F26C-AC04-423B-93A6-50CB04C6F33C}" destId="{D1C282BE-0605-447F-A9EF-3C320283241F}" srcOrd="3" destOrd="0" parTransId="{EA968C0A-FE9B-4E71-ACA6-84A862D8A631}" sibTransId="{5F67845E-5CBD-4B2A-AA50-87AB6E65A76A}"/>
    <dgm:cxn modelId="{C01D9716-2A5F-403A-A43A-D040F8F2A458}" srcId="{5AE5F26C-AC04-423B-93A6-50CB04C6F33C}" destId="{430E3606-45DA-4718-8846-06757EB6B960}" srcOrd="2" destOrd="0" parTransId="{09391BCA-AF96-464F-AB79-E12BE8689ED2}" sibTransId="{B7B9FCE8-91C4-463C-9983-092174993AA6}"/>
    <dgm:cxn modelId="{AC9B2C89-F7C8-4660-AC1B-88AE72D8FCF7}" srcId="{4B0F3991-11BB-47A0-85C6-6B1633DAF0BF}" destId="{2DE8BDA5-2584-4B6F-B7B2-4386ADC9230A}" srcOrd="0" destOrd="0" parTransId="{C1D1A104-5DB9-45BC-9759-F9B6008B768A}" sibTransId="{2EDDD310-617A-4ECC-B481-1C184D1CEE6E}"/>
    <dgm:cxn modelId="{105E5AE2-3BE7-49DF-9115-0B1F53BCF9FB}" srcId="{5AE5F26C-AC04-423B-93A6-50CB04C6F33C}" destId="{4B0F3991-11BB-47A0-85C6-6B1633DAF0BF}" srcOrd="0" destOrd="0" parTransId="{A8054DBB-8A30-4D2B-9888-2D265CCE5CC5}" sibTransId="{6DB7AAB9-6750-4849-A901-C14F35873081}"/>
    <dgm:cxn modelId="{D817288C-851F-4E60-8EB8-2DB7CD522068}" srcId="{4E681E65-E906-40F4-9C8E-B7BD261412BC}" destId="{869733FF-2C7F-4528-BDB9-3EED16D90199}" srcOrd="0" destOrd="0" parTransId="{2A54076E-1771-4DA7-A861-CAF9B02460DB}" sibTransId="{4CE312DB-9E45-4786-A22D-001BC054F217}"/>
    <dgm:cxn modelId="{18B28E9B-2AEE-4D7B-B3AB-659FEFBF0D66}" type="presOf" srcId="{4B0F3991-11BB-47A0-85C6-6B1633DAF0BF}" destId="{5AF920A6-CA1A-47D0-B6C0-985C2F1B1209}" srcOrd="0" destOrd="0" presId="urn:microsoft.com/office/officeart/2005/8/layout/chevron2"/>
    <dgm:cxn modelId="{3DF0B4F3-6E9A-4F80-8D06-C964D5454807}" type="presOf" srcId="{2DE8BDA5-2584-4B6F-B7B2-4386ADC9230A}" destId="{13DA51DA-CA6C-4A5E-82B8-B64A9D0180E2}" srcOrd="0" destOrd="0" presId="urn:microsoft.com/office/officeart/2005/8/layout/chevron2"/>
    <dgm:cxn modelId="{4A023B0A-6CD0-4D2B-BC10-C4DA8B108C74}" srcId="{430E3606-45DA-4718-8846-06757EB6B960}" destId="{9C48E0C5-505C-4591-A794-6E99D3BE39D7}" srcOrd="0" destOrd="0" parTransId="{430CAA41-8BC4-4637-9DD6-73C13A9737D2}" sibTransId="{D8F360C9-60B3-4865-BDCB-F4B5B06F92CD}"/>
    <dgm:cxn modelId="{C2542413-AFF9-4D81-A6C4-4D2B29CDB941}" srcId="{4B0F3991-11BB-47A0-85C6-6B1633DAF0BF}" destId="{1EC80D50-C2C8-436D-9D4B-05A848BF3A61}" srcOrd="1" destOrd="0" parTransId="{6F6414B4-8EF5-4F7A-9907-8EF118B167AB}" sibTransId="{E501EAEE-58E6-451D-ACC3-366B0D71FA03}"/>
    <dgm:cxn modelId="{9C2CD626-02FC-4EB9-B1AF-4EC723AE43E4}" type="presOf" srcId="{5AE5F26C-AC04-423B-93A6-50CB04C6F33C}" destId="{A28FDF6B-2523-4B53-A36D-B8AB987DFFDC}" srcOrd="0" destOrd="0" presId="urn:microsoft.com/office/officeart/2005/8/layout/chevron2"/>
    <dgm:cxn modelId="{295B75D4-17E5-4FED-B57E-BCF3CF6CDAE9}" type="presOf" srcId="{9C48E0C5-505C-4591-A794-6E99D3BE39D7}" destId="{FCA69941-5B2C-4B40-A105-3D67432F48B3}" srcOrd="0" destOrd="0" presId="urn:microsoft.com/office/officeart/2005/8/layout/chevron2"/>
    <dgm:cxn modelId="{563AF045-3A5A-4BF2-80F7-2B5E4E5A8D4A}" srcId="{D1C282BE-0605-447F-A9EF-3C320283241F}" destId="{784871D1-4DE4-47F4-9F16-D6B8A59EDE7F}" srcOrd="0" destOrd="0" parTransId="{8B922334-5C18-4892-B309-4F240578E8DB}" sibTransId="{A018CF12-DBD4-491C-BDF4-1579389B68C8}"/>
    <dgm:cxn modelId="{C56F0323-6C72-4BB6-925E-188BF3F773EA}" srcId="{4E681E65-E906-40F4-9C8E-B7BD261412BC}" destId="{BC357F2E-865A-417C-8050-BB8A3602743A}" srcOrd="1" destOrd="0" parTransId="{46CE06A3-56F3-4506-AB12-4A94217DBD42}" sibTransId="{6AD03B9D-7B19-43E3-8749-9EE6C79F3B91}"/>
    <dgm:cxn modelId="{2AF0A0DA-5F0F-4A03-819D-3C9CA1C08440}" srcId="{5AE5F26C-AC04-423B-93A6-50CB04C6F33C}" destId="{4E681E65-E906-40F4-9C8E-B7BD261412BC}" srcOrd="1" destOrd="0" parTransId="{5FCCE342-52B9-4559-A145-686FB54562CB}" sibTransId="{9E57BFF1-83BE-42BD-8132-D18E4BC70195}"/>
    <dgm:cxn modelId="{7FC0DA11-C7CC-488F-AC58-5EC21718B3C0}" srcId="{4E681E65-E906-40F4-9C8E-B7BD261412BC}" destId="{7DD6A321-2DF3-42F8-A556-F0D1C96AFA87}" srcOrd="2" destOrd="0" parTransId="{170AA720-D32B-4586-8F13-CE2F25B1BC69}" sibTransId="{2D1C54BE-D3C7-4F3B-BC2E-D3B038F09D3F}"/>
    <dgm:cxn modelId="{9FE2990E-3C49-4377-9638-2BF09850DD8E}" type="presOf" srcId="{440C4482-EDD7-4BA4-AFB3-0B8F8B55175F}" destId="{67D438DF-28E3-4498-A4EB-59CF887B9DDA}" srcOrd="0" destOrd="0" presId="urn:microsoft.com/office/officeart/2005/8/layout/chevron2"/>
    <dgm:cxn modelId="{7843EB0B-997F-41F4-AC59-BC62BF782EC5}" type="presOf" srcId="{D1C282BE-0605-447F-A9EF-3C320283241F}" destId="{69A0D39F-4C0A-4A20-ABD2-C1FA32A9E4FD}" srcOrd="0" destOrd="0" presId="urn:microsoft.com/office/officeart/2005/8/layout/chevron2"/>
    <dgm:cxn modelId="{58012F18-40DE-4D9F-B20C-01B97AC5CC25}" type="presOf" srcId="{4E681E65-E906-40F4-9C8E-B7BD261412BC}" destId="{06DA2475-B16F-4C12-9AAE-88B79051DD2D}" srcOrd="0" destOrd="0" presId="urn:microsoft.com/office/officeart/2005/8/layout/chevron2"/>
    <dgm:cxn modelId="{E3FDFD44-829C-4BB0-A1E7-FC90156701A3}" srcId="{5AE5F26C-AC04-423B-93A6-50CB04C6F33C}" destId="{440C4482-EDD7-4BA4-AFB3-0B8F8B55175F}" srcOrd="4" destOrd="0" parTransId="{922A4CBC-E775-46D3-855D-CCE45A039C6F}" sibTransId="{B904507C-D419-447F-B922-5D76F10DEADA}"/>
    <dgm:cxn modelId="{D1AF2691-E18C-4FF4-8B28-8D73D2F2A6B9}" type="presOf" srcId="{430E3606-45DA-4718-8846-06757EB6B960}" destId="{22A58977-5D9B-4623-9B03-2E55769BCD50}" srcOrd="0" destOrd="0" presId="urn:microsoft.com/office/officeart/2005/8/layout/chevron2"/>
    <dgm:cxn modelId="{DEA44E41-D8E5-4D57-930F-99B5E261C0EA}" srcId="{440C4482-EDD7-4BA4-AFB3-0B8F8B55175F}" destId="{E39ACB84-54C4-4B03-85F3-A4925C4F969F}" srcOrd="0" destOrd="0" parTransId="{912786ED-EE5D-4BFF-BB90-4DF642C43B54}" sibTransId="{EEC20151-8FE9-4EC7-A16D-7F0B037D89C6}"/>
    <dgm:cxn modelId="{F1EECEB4-14E2-45B4-8856-3EA5631F8F91}" type="presOf" srcId="{E39ACB84-54C4-4B03-85F3-A4925C4F969F}" destId="{EC12CAB7-FBB7-4341-9E6F-284484E310F9}" srcOrd="0" destOrd="0" presId="urn:microsoft.com/office/officeart/2005/8/layout/chevron2"/>
    <dgm:cxn modelId="{E3BDF02A-DAB6-429E-8480-73DDD7FBC08B}" type="presOf" srcId="{784871D1-4DE4-47F4-9F16-D6B8A59EDE7F}" destId="{AFAC0DCD-9A50-4B3C-A57E-34D517A0EDEC}" srcOrd="0" destOrd="0" presId="urn:microsoft.com/office/officeart/2005/8/layout/chevron2"/>
    <dgm:cxn modelId="{A172BA85-81AA-4E7B-B354-A419ACB5FCA1}" type="presOf" srcId="{1EC80D50-C2C8-436D-9D4B-05A848BF3A61}" destId="{13DA51DA-CA6C-4A5E-82B8-B64A9D0180E2}" srcOrd="0" destOrd="1" presId="urn:microsoft.com/office/officeart/2005/8/layout/chevron2"/>
    <dgm:cxn modelId="{6DA560A6-0697-4B37-974B-1B5E4D8CDD05}" type="presOf" srcId="{BC357F2E-865A-417C-8050-BB8A3602743A}" destId="{D9B80889-96A8-4667-A1FD-CDEB07047A80}" srcOrd="0" destOrd="1" presId="urn:microsoft.com/office/officeart/2005/8/layout/chevron2"/>
    <dgm:cxn modelId="{52D2DA20-8829-40AA-A848-1AD4EF60DDCA}" type="presOf" srcId="{7DD6A321-2DF3-42F8-A556-F0D1C96AFA87}" destId="{D9B80889-96A8-4667-A1FD-CDEB07047A80}" srcOrd="0" destOrd="2" presId="urn:microsoft.com/office/officeart/2005/8/layout/chevron2"/>
    <dgm:cxn modelId="{6813B503-0157-4CFA-B24B-0E375916CE53}" type="presOf" srcId="{869733FF-2C7F-4528-BDB9-3EED16D90199}" destId="{D9B80889-96A8-4667-A1FD-CDEB07047A80}" srcOrd="0" destOrd="0" presId="urn:microsoft.com/office/officeart/2005/8/layout/chevron2"/>
    <dgm:cxn modelId="{1E813471-B18F-4B72-AE58-EEFFCDD27F40}" type="presParOf" srcId="{A28FDF6B-2523-4B53-A36D-B8AB987DFFDC}" destId="{A4FD56A4-1786-401E-AC38-1601860D7AE6}" srcOrd="0" destOrd="0" presId="urn:microsoft.com/office/officeart/2005/8/layout/chevron2"/>
    <dgm:cxn modelId="{5C9DFB41-704D-49C8-867D-07644D17334E}" type="presParOf" srcId="{A4FD56A4-1786-401E-AC38-1601860D7AE6}" destId="{5AF920A6-CA1A-47D0-B6C0-985C2F1B1209}" srcOrd="0" destOrd="0" presId="urn:microsoft.com/office/officeart/2005/8/layout/chevron2"/>
    <dgm:cxn modelId="{64F3E4C4-7787-4FF7-A5A4-16D7280FF875}" type="presParOf" srcId="{A4FD56A4-1786-401E-AC38-1601860D7AE6}" destId="{13DA51DA-CA6C-4A5E-82B8-B64A9D0180E2}" srcOrd="1" destOrd="0" presId="urn:microsoft.com/office/officeart/2005/8/layout/chevron2"/>
    <dgm:cxn modelId="{CE8EF9B3-F35D-4E6B-910E-11AD9DDEB505}" type="presParOf" srcId="{A28FDF6B-2523-4B53-A36D-B8AB987DFFDC}" destId="{813147C4-2EDB-4370-A9AC-EA6C78CE25D8}" srcOrd="1" destOrd="0" presId="urn:microsoft.com/office/officeart/2005/8/layout/chevron2"/>
    <dgm:cxn modelId="{3147DA73-E20E-4E52-902F-F9AC848AB746}" type="presParOf" srcId="{A28FDF6B-2523-4B53-A36D-B8AB987DFFDC}" destId="{EB8C6180-FA64-401A-A1C1-D590F87609ED}" srcOrd="2" destOrd="0" presId="urn:microsoft.com/office/officeart/2005/8/layout/chevron2"/>
    <dgm:cxn modelId="{AEA45F07-E712-494A-98BD-BF361031F3AD}" type="presParOf" srcId="{EB8C6180-FA64-401A-A1C1-D590F87609ED}" destId="{06DA2475-B16F-4C12-9AAE-88B79051DD2D}" srcOrd="0" destOrd="0" presId="urn:microsoft.com/office/officeart/2005/8/layout/chevron2"/>
    <dgm:cxn modelId="{F8A308F9-0FB7-4366-BAB9-28D816015C50}" type="presParOf" srcId="{EB8C6180-FA64-401A-A1C1-D590F87609ED}" destId="{D9B80889-96A8-4667-A1FD-CDEB07047A80}" srcOrd="1" destOrd="0" presId="urn:microsoft.com/office/officeart/2005/8/layout/chevron2"/>
    <dgm:cxn modelId="{A502811F-6906-49BE-9D87-055A3FFB1D30}" type="presParOf" srcId="{A28FDF6B-2523-4B53-A36D-B8AB987DFFDC}" destId="{896B49EC-1A4E-4D0F-BFF1-2F48615FD71C}" srcOrd="3" destOrd="0" presId="urn:microsoft.com/office/officeart/2005/8/layout/chevron2"/>
    <dgm:cxn modelId="{EA94124A-0985-4F27-A164-1611B36ECE1C}" type="presParOf" srcId="{A28FDF6B-2523-4B53-A36D-B8AB987DFFDC}" destId="{786614D7-3242-4D35-B188-E6BDA40482A7}" srcOrd="4" destOrd="0" presId="urn:microsoft.com/office/officeart/2005/8/layout/chevron2"/>
    <dgm:cxn modelId="{CA17A08D-1A37-425B-8098-5E097E925C91}" type="presParOf" srcId="{786614D7-3242-4D35-B188-E6BDA40482A7}" destId="{22A58977-5D9B-4623-9B03-2E55769BCD50}" srcOrd="0" destOrd="0" presId="urn:microsoft.com/office/officeart/2005/8/layout/chevron2"/>
    <dgm:cxn modelId="{82ADE97D-3226-458B-92B9-C68A15E9C9C5}" type="presParOf" srcId="{786614D7-3242-4D35-B188-E6BDA40482A7}" destId="{FCA69941-5B2C-4B40-A105-3D67432F48B3}" srcOrd="1" destOrd="0" presId="urn:microsoft.com/office/officeart/2005/8/layout/chevron2"/>
    <dgm:cxn modelId="{A15BD90F-1418-4351-A397-235BCB4B662C}" type="presParOf" srcId="{A28FDF6B-2523-4B53-A36D-B8AB987DFFDC}" destId="{2D5C5AF8-1F6B-4B43-B5FA-4F193686C580}" srcOrd="5" destOrd="0" presId="urn:microsoft.com/office/officeart/2005/8/layout/chevron2"/>
    <dgm:cxn modelId="{8BAE1485-B1D0-49B2-9ADF-8F781B6BFF9F}" type="presParOf" srcId="{A28FDF6B-2523-4B53-A36D-B8AB987DFFDC}" destId="{B653E073-843A-4BE8-9E5F-75153EE50472}" srcOrd="6" destOrd="0" presId="urn:microsoft.com/office/officeart/2005/8/layout/chevron2"/>
    <dgm:cxn modelId="{945630BB-0219-445E-9697-3486D850E21A}" type="presParOf" srcId="{B653E073-843A-4BE8-9E5F-75153EE50472}" destId="{69A0D39F-4C0A-4A20-ABD2-C1FA32A9E4FD}" srcOrd="0" destOrd="0" presId="urn:microsoft.com/office/officeart/2005/8/layout/chevron2"/>
    <dgm:cxn modelId="{6930A558-9777-4B70-ACD0-C01554B906D0}" type="presParOf" srcId="{B653E073-843A-4BE8-9E5F-75153EE50472}" destId="{AFAC0DCD-9A50-4B3C-A57E-34D517A0EDEC}" srcOrd="1" destOrd="0" presId="urn:microsoft.com/office/officeart/2005/8/layout/chevron2"/>
    <dgm:cxn modelId="{A5D9DF00-C0A7-412F-893E-729A5FF7CA25}" type="presParOf" srcId="{A28FDF6B-2523-4B53-A36D-B8AB987DFFDC}" destId="{CA1BCD61-7A79-45C6-9C83-C0B71337BA9E}" srcOrd="7" destOrd="0" presId="urn:microsoft.com/office/officeart/2005/8/layout/chevron2"/>
    <dgm:cxn modelId="{0C7F3DF1-732C-4A6D-9947-F95F9DADBBA2}" type="presParOf" srcId="{A28FDF6B-2523-4B53-A36D-B8AB987DFFDC}" destId="{98EE3E7A-B3FD-4EAC-B0B3-EA7D4F9FAAC6}" srcOrd="8" destOrd="0" presId="urn:microsoft.com/office/officeart/2005/8/layout/chevron2"/>
    <dgm:cxn modelId="{AB87F8C8-48F9-4432-B1AE-59D21BC54BED}" type="presParOf" srcId="{98EE3E7A-B3FD-4EAC-B0B3-EA7D4F9FAAC6}" destId="{67D438DF-28E3-4498-A4EB-59CF887B9DDA}" srcOrd="0" destOrd="0" presId="urn:microsoft.com/office/officeart/2005/8/layout/chevron2"/>
    <dgm:cxn modelId="{E032D47C-7440-4B37-A9AD-BCA80B12B86D}" type="presParOf" srcId="{98EE3E7A-B3FD-4EAC-B0B3-EA7D4F9FAAC6}" destId="{EC12CAB7-FBB7-4341-9E6F-284484E310F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920A6-CA1A-47D0-B6C0-985C2F1B1209}">
      <dsp:nvSpPr>
        <dsp:cNvPr id="0" name=""/>
        <dsp:cNvSpPr/>
      </dsp:nvSpPr>
      <dsp:spPr>
        <a:xfrm rot="5400000">
          <a:off x="-182495" y="187441"/>
          <a:ext cx="1216639" cy="85164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From 2 years old</a:t>
          </a:r>
        </a:p>
      </dsp:txBody>
      <dsp:txXfrm rot="-5400000">
        <a:off x="2" y="430769"/>
        <a:ext cx="851647" cy="364992"/>
      </dsp:txXfrm>
    </dsp:sp>
    <dsp:sp modelId="{13DA51DA-CA6C-4A5E-82B8-B64A9D0180E2}">
      <dsp:nvSpPr>
        <dsp:cNvPr id="0" name=""/>
        <dsp:cNvSpPr/>
      </dsp:nvSpPr>
      <dsp:spPr>
        <a:xfrm rot="5400000">
          <a:off x="5670671" y="-4814077"/>
          <a:ext cx="791231" cy="10429278"/>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2060"/>
            </a:solidFill>
          </a:endParaRPr>
        </a:p>
        <a:p>
          <a:pPr marL="171450" lvl="1" indent="-171450" algn="l" defTabSz="711200">
            <a:lnSpc>
              <a:spcPct val="90000"/>
            </a:lnSpc>
            <a:spcBef>
              <a:spcPct val="0"/>
            </a:spcBef>
            <a:spcAft>
              <a:spcPct val="15000"/>
            </a:spcAft>
            <a:buChar char="••"/>
          </a:pPr>
          <a:r>
            <a:rPr lang="en-US" sz="1600" kern="1200" dirty="0" smtClean="0">
              <a:solidFill>
                <a:srgbClr val="002060"/>
              </a:solidFill>
            </a:rPr>
            <a:t>Influenza (each year from September until March)</a:t>
          </a:r>
          <a:endParaRPr lang="en-US" sz="1600" kern="1200" dirty="0">
            <a:solidFill>
              <a:srgbClr val="002060"/>
            </a:solidFill>
          </a:endParaRPr>
        </a:p>
      </dsp:txBody>
      <dsp:txXfrm rot="-5400000">
        <a:off x="851648" y="43571"/>
        <a:ext cx="10390653" cy="713981"/>
      </dsp:txXfrm>
    </dsp:sp>
    <dsp:sp modelId="{06DA2475-B16F-4C12-9AAE-88B79051DD2D}">
      <dsp:nvSpPr>
        <dsp:cNvPr id="0" name=""/>
        <dsp:cNvSpPr/>
      </dsp:nvSpPr>
      <dsp:spPr>
        <a:xfrm rot="5400000">
          <a:off x="-182495" y="1288321"/>
          <a:ext cx="1216639" cy="851647"/>
        </a:xfrm>
        <a:prstGeom prst="chevron">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12 to 14 years</a:t>
          </a:r>
          <a:endParaRPr lang="en-US" sz="1400" kern="1200" dirty="0"/>
        </a:p>
      </dsp:txBody>
      <dsp:txXfrm rot="-5400000">
        <a:off x="2" y="1531649"/>
        <a:ext cx="851647" cy="364992"/>
      </dsp:txXfrm>
    </dsp:sp>
    <dsp:sp modelId="{D9B80889-96A8-4667-A1FD-CDEB07047A80}">
      <dsp:nvSpPr>
        <dsp:cNvPr id="0" name=""/>
        <dsp:cNvSpPr/>
      </dsp:nvSpPr>
      <dsp:spPr>
        <a:xfrm rot="5400000">
          <a:off x="5670878" y="-3713405"/>
          <a:ext cx="790815" cy="10429278"/>
        </a:xfrm>
        <a:prstGeom prst="round2SameRect">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smtClean="0">
              <a:solidFill>
                <a:srgbClr val="002060"/>
              </a:solidFill>
            </a:rPr>
            <a:t>Diphtheria, tetanus, and polio (teenage booster)</a:t>
          </a:r>
          <a:endParaRPr lang="en-US" sz="1600" kern="1200"/>
        </a:p>
        <a:p>
          <a:pPr marL="171450" lvl="1" indent="-171450" algn="l" defTabSz="711200">
            <a:lnSpc>
              <a:spcPct val="90000"/>
            </a:lnSpc>
            <a:spcBef>
              <a:spcPct val="0"/>
            </a:spcBef>
            <a:spcAft>
              <a:spcPct val="15000"/>
            </a:spcAft>
            <a:buChar char="••"/>
          </a:pPr>
          <a:r>
            <a:rPr lang="en-US" sz="1600" kern="1200" smtClean="0">
              <a:solidFill>
                <a:srgbClr val="002060"/>
              </a:solidFill>
            </a:rPr>
            <a:t>Human papilloma Virus (HPV)</a:t>
          </a:r>
          <a:endParaRPr lang="en-US" sz="1600" kern="1200" dirty="0">
            <a:solidFill>
              <a:srgbClr val="002060"/>
            </a:solidFill>
          </a:endParaRPr>
        </a:p>
        <a:p>
          <a:pPr marL="171450" lvl="1" indent="-171450" algn="l" defTabSz="711200">
            <a:lnSpc>
              <a:spcPct val="90000"/>
            </a:lnSpc>
            <a:spcBef>
              <a:spcPct val="0"/>
            </a:spcBef>
            <a:spcAft>
              <a:spcPct val="15000"/>
            </a:spcAft>
            <a:buChar char="••"/>
          </a:pPr>
          <a:r>
            <a:rPr lang="en-US" sz="1600" kern="1200" dirty="0" smtClean="0">
              <a:solidFill>
                <a:srgbClr val="002060"/>
              </a:solidFill>
            </a:rPr>
            <a:t>Meningococcal groups A, C, W and Y </a:t>
          </a:r>
          <a:endParaRPr lang="en-US" sz="1600" kern="1200" dirty="0">
            <a:solidFill>
              <a:srgbClr val="002060"/>
            </a:solidFill>
          </a:endParaRPr>
        </a:p>
      </dsp:txBody>
      <dsp:txXfrm rot="-5400000">
        <a:off x="851647" y="1144430"/>
        <a:ext cx="10390674" cy="713607"/>
      </dsp:txXfrm>
    </dsp:sp>
    <dsp:sp modelId="{22A58977-5D9B-4623-9B03-2E55769BCD50}">
      <dsp:nvSpPr>
        <dsp:cNvPr id="0" name=""/>
        <dsp:cNvSpPr/>
      </dsp:nvSpPr>
      <dsp:spPr>
        <a:xfrm rot="5400000">
          <a:off x="-182495" y="2389202"/>
          <a:ext cx="1216639" cy="851647"/>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70 to79 years</a:t>
          </a:r>
          <a:endParaRPr lang="en-US" sz="1400" kern="1200" dirty="0"/>
        </a:p>
      </dsp:txBody>
      <dsp:txXfrm rot="-5400000">
        <a:off x="2" y="2632530"/>
        <a:ext cx="851647" cy="364992"/>
      </dsp:txXfrm>
    </dsp:sp>
    <dsp:sp modelId="{FCA69941-5B2C-4B40-A105-3D67432F48B3}">
      <dsp:nvSpPr>
        <dsp:cNvPr id="0" name=""/>
        <dsp:cNvSpPr/>
      </dsp:nvSpPr>
      <dsp:spPr>
        <a:xfrm rot="5400000">
          <a:off x="5670878" y="-2612525"/>
          <a:ext cx="790815" cy="10429278"/>
        </a:xfrm>
        <a:prstGeom prst="round2Same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2060"/>
              </a:solidFill>
            </a:rPr>
            <a:t>Shingles Vaccine</a:t>
          </a:r>
          <a:endParaRPr lang="en-US" sz="1600" kern="1200" dirty="0"/>
        </a:p>
      </dsp:txBody>
      <dsp:txXfrm rot="-5400000">
        <a:off x="851647" y="2245310"/>
        <a:ext cx="10390674" cy="713607"/>
      </dsp:txXfrm>
    </dsp:sp>
    <dsp:sp modelId="{69A0D39F-4C0A-4A20-ABD2-C1FA32A9E4FD}">
      <dsp:nvSpPr>
        <dsp:cNvPr id="0" name=""/>
        <dsp:cNvSpPr/>
      </dsp:nvSpPr>
      <dsp:spPr>
        <a:xfrm rot="5400000">
          <a:off x="-182495" y="3490082"/>
          <a:ext cx="1216639" cy="851647"/>
        </a:xfrm>
        <a:prstGeom prst="chevron">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All ages</a:t>
          </a:r>
          <a:endParaRPr lang="en-US" sz="1400" kern="1200" dirty="0"/>
        </a:p>
      </dsp:txBody>
      <dsp:txXfrm rot="-5400000">
        <a:off x="2" y="3733410"/>
        <a:ext cx="851647" cy="364992"/>
      </dsp:txXfrm>
    </dsp:sp>
    <dsp:sp modelId="{AFAC0DCD-9A50-4B3C-A57E-34D517A0EDEC}">
      <dsp:nvSpPr>
        <dsp:cNvPr id="0" name=""/>
        <dsp:cNvSpPr/>
      </dsp:nvSpPr>
      <dsp:spPr>
        <a:xfrm rot="5400000">
          <a:off x="5670878" y="-1511644"/>
          <a:ext cx="790815" cy="10429278"/>
        </a:xfrm>
        <a:prstGeom prst="round2SameRect">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2060"/>
              </a:solidFill>
            </a:rPr>
            <a:t>Travel Vaccines</a:t>
          </a:r>
          <a:endParaRPr lang="en-US" sz="1600" kern="1200" dirty="0"/>
        </a:p>
      </dsp:txBody>
      <dsp:txXfrm rot="-5400000">
        <a:off x="851647" y="3346191"/>
        <a:ext cx="10390674" cy="713607"/>
      </dsp:txXfrm>
    </dsp:sp>
    <dsp:sp modelId="{67D438DF-28E3-4498-A4EB-59CF887B9DDA}">
      <dsp:nvSpPr>
        <dsp:cNvPr id="0" name=""/>
        <dsp:cNvSpPr/>
      </dsp:nvSpPr>
      <dsp:spPr>
        <a:xfrm rot="5400000">
          <a:off x="-182495" y="4590962"/>
          <a:ext cx="1216639" cy="851647"/>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Pregnant Women</a:t>
          </a:r>
          <a:endParaRPr lang="en-US" sz="1400" kern="1200" dirty="0"/>
        </a:p>
      </dsp:txBody>
      <dsp:txXfrm rot="-5400000">
        <a:off x="2" y="4834290"/>
        <a:ext cx="851647" cy="364992"/>
      </dsp:txXfrm>
    </dsp:sp>
    <dsp:sp modelId="{EC12CAB7-FBB7-4341-9E6F-284484E310F9}">
      <dsp:nvSpPr>
        <dsp:cNvPr id="0" name=""/>
        <dsp:cNvSpPr/>
      </dsp:nvSpPr>
      <dsp:spPr>
        <a:xfrm rot="5400000">
          <a:off x="5670878" y="-410764"/>
          <a:ext cx="790815" cy="10429278"/>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2060"/>
              </a:solidFill>
            </a:rPr>
            <a:t>Pregnant people, or those thinking about becoming pregnant are eligible for vaccines too</a:t>
          </a:r>
          <a:endParaRPr lang="en-US" sz="1600" kern="1200" dirty="0">
            <a:solidFill>
              <a:srgbClr val="002060"/>
            </a:solidFill>
          </a:endParaRPr>
        </a:p>
      </dsp:txBody>
      <dsp:txXfrm rot="-5400000">
        <a:off x="851647" y="4447071"/>
        <a:ext cx="10390674" cy="713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D880D5-BFBE-4989-95C8-B3946E56E5A6}" type="datetimeFigureOut">
              <a:rPr lang="en-GB" smtClean="0"/>
              <a:t>10/04/2024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349548805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D880D5-BFBE-4989-95C8-B3946E56E5A6}" type="datetimeFigureOut">
              <a:rPr lang="en-GB" smtClean="0"/>
              <a:t>10/04/2024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27051489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D880D5-BFBE-4989-95C8-B3946E56E5A6}" type="datetimeFigureOut">
              <a:rPr lang="en-GB" smtClean="0"/>
              <a:t>10/04/2024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206242946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D880D5-BFBE-4989-95C8-B3946E56E5A6}" type="datetimeFigureOut">
              <a:rPr lang="en-GB" smtClean="0"/>
              <a:t>10/04/2024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14048567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D880D5-BFBE-4989-95C8-B3946E56E5A6}" type="datetimeFigureOut">
              <a:rPr lang="en-GB" smtClean="0"/>
              <a:t>10/04/2024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419277427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4D880D5-BFBE-4989-95C8-B3946E56E5A6}" type="datetimeFigureOut">
              <a:rPr lang="en-GB" smtClean="0"/>
              <a:t>10/04/2024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394717446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D880D5-BFBE-4989-95C8-B3946E56E5A6}" type="datetimeFigureOut">
              <a:rPr lang="en-GB" smtClean="0"/>
              <a:t>10/04/2024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268661870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4D880D5-BFBE-4989-95C8-B3946E56E5A6}" type="datetimeFigureOut">
              <a:rPr lang="en-GB" smtClean="0"/>
              <a:t>10/04/2024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21989987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880D5-BFBE-4989-95C8-B3946E56E5A6}" type="datetimeFigureOut">
              <a:rPr lang="en-GB" smtClean="0"/>
              <a:t>10/04/2024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110904498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D880D5-BFBE-4989-95C8-B3946E56E5A6}" type="datetimeFigureOut">
              <a:rPr lang="en-GB" smtClean="0"/>
              <a:t>10/04/2024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33935071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D880D5-BFBE-4989-95C8-B3946E56E5A6}" type="datetimeFigureOut">
              <a:rPr lang="en-GB" smtClean="0"/>
              <a:t>10/04/2024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D3A471-DF77-483D-9D02-BE79A89F406F}" type="slidenum">
              <a:rPr lang="en-GB" smtClean="0"/>
              <a:t>‹#›</a:t>
            </a:fld>
            <a:endParaRPr lang="en-GB"/>
          </a:p>
        </p:txBody>
      </p:sp>
    </p:spTree>
    <p:extLst>
      <p:ext uri="{BB962C8B-B14F-4D97-AF65-F5344CB8AC3E}">
        <p14:creationId xmlns:p14="http://schemas.microsoft.com/office/powerpoint/2010/main" val="369797588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880D5-BFBE-4989-95C8-B3946E56E5A6}" type="datetimeFigureOut">
              <a:rPr lang="en-GB" smtClean="0"/>
              <a:t>10/04/2024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3A471-DF77-483D-9D02-BE79A89F406F}" type="slidenum">
              <a:rPr lang="en-GB" smtClean="0"/>
              <a:t>‹#›</a:t>
            </a:fld>
            <a:endParaRPr lang="en-GB"/>
          </a:p>
        </p:txBody>
      </p:sp>
    </p:spTree>
    <p:extLst>
      <p:ext uri="{BB962C8B-B14F-4D97-AF65-F5344CB8AC3E}">
        <p14:creationId xmlns:p14="http://schemas.microsoft.com/office/powerpoint/2010/main" val="3766747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835" y="0"/>
            <a:ext cx="7437749" cy="6858000"/>
          </a:xfrm>
          <a:prstGeom prst="rect">
            <a:avLst/>
          </a:prstGeom>
        </p:spPr>
      </p:pic>
    </p:spTree>
    <p:extLst>
      <p:ext uri="{BB962C8B-B14F-4D97-AF65-F5344CB8AC3E}">
        <p14:creationId xmlns:p14="http://schemas.microsoft.com/office/powerpoint/2010/main" val="140628001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31974" y="1296944"/>
            <a:ext cx="7155651" cy="5176428"/>
          </a:xfrm>
          <a:prstGeom prst="rect">
            <a:avLst/>
          </a:prstGeom>
        </p:spPr>
      </p:pic>
      <p:sp>
        <p:nvSpPr>
          <p:cNvPr id="3" name="TextBox 2">
            <a:extLst>
              <a:ext uri="{FF2B5EF4-FFF2-40B4-BE49-F238E27FC236}">
                <a16:creationId xmlns:a16="http://schemas.microsoft.com/office/drawing/2014/main" id="{B8DE285C-6B40-BCEF-C202-D859F008EC40}"/>
              </a:ext>
            </a:extLst>
          </p:cNvPr>
          <p:cNvSpPr txBox="1"/>
          <p:nvPr/>
        </p:nvSpPr>
        <p:spPr>
          <a:xfrm>
            <a:off x="2615878" y="175051"/>
            <a:ext cx="6590262" cy="830997"/>
          </a:xfrm>
          <a:prstGeom prst="rect">
            <a:avLst/>
          </a:prstGeom>
          <a:noFill/>
        </p:spPr>
        <p:txBody>
          <a:bodyPr wrap="square" rtlCol="0">
            <a:spAutoFit/>
          </a:bodyPr>
          <a:lstStyle/>
          <a:p>
            <a:r>
              <a:rPr lang="en-GB" sz="2400" b="1" dirty="0">
                <a:solidFill>
                  <a:srgbClr val="002060"/>
                </a:solidFill>
              </a:rPr>
              <a:t>How have vaccines impacted diseases in London?</a:t>
            </a:r>
          </a:p>
          <a:p>
            <a:endParaRPr lang="en-GB" sz="24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88F507C-CB89-30D0-21FB-FD281858DC51}"/>
              </a:ext>
            </a:extLst>
          </p:cNvPr>
          <p:cNvSpPr txBox="1"/>
          <p:nvPr/>
        </p:nvSpPr>
        <p:spPr>
          <a:xfrm>
            <a:off x="316966" y="2038498"/>
            <a:ext cx="4515008"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rgbClr val="002060"/>
                </a:solidFill>
              </a:rPr>
              <a:t>This graph shows the rates of Measles reported from 1960 (red line</a:t>
            </a:r>
            <a:r>
              <a:rPr lang="en-GB" dirty="0" smtClean="0">
                <a:solidFill>
                  <a:srgbClr val="002060"/>
                </a:solidFill>
              </a:rPr>
              <a:t>).</a:t>
            </a:r>
          </a:p>
          <a:p>
            <a:pPr marL="285750" indent="-285750">
              <a:buFont typeface="Arial" panose="020B0604020202020204" pitchFamily="34" charset="0"/>
              <a:buChar char="•"/>
            </a:pPr>
            <a:endParaRPr lang="en-GB" dirty="0" smtClean="0">
              <a:solidFill>
                <a:srgbClr val="002060"/>
              </a:solidFill>
            </a:endParaRPr>
          </a:p>
          <a:p>
            <a:pPr marL="285750" indent="-285750">
              <a:buFont typeface="Arial" panose="020B0604020202020204" pitchFamily="34" charset="0"/>
              <a:buChar char="•"/>
            </a:pPr>
            <a:r>
              <a:rPr lang="en-GB" dirty="0" smtClean="0">
                <a:solidFill>
                  <a:srgbClr val="002060"/>
                </a:solidFill>
              </a:rPr>
              <a:t>From 1970 we can see the incidence of serous complications from Measles (Light blue lines</a:t>
            </a:r>
            <a:r>
              <a:rPr lang="en-GB" dirty="0" smtClean="0">
                <a:solidFill>
                  <a:srgbClr val="002060"/>
                </a:solidFill>
              </a:rPr>
              <a:t>).</a:t>
            </a:r>
          </a:p>
          <a:p>
            <a:pPr marL="285750" indent="-285750">
              <a:buFont typeface="Arial" panose="020B0604020202020204" pitchFamily="34" charset="0"/>
              <a:buChar char="•"/>
            </a:pPr>
            <a:endParaRPr lang="en-GB" dirty="0" smtClean="0">
              <a:solidFill>
                <a:srgbClr val="002060"/>
              </a:solidFill>
            </a:endParaRPr>
          </a:p>
          <a:p>
            <a:pPr marL="285750" indent="-285750">
              <a:buFont typeface="Arial" panose="020B0604020202020204" pitchFamily="34" charset="0"/>
              <a:buChar char="•"/>
            </a:pPr>
            <a:r>
              <a:rPr lang="en-GB" dirty="0" smtClean="0">
                <a:solidFill>
                  <a:srgbClr val="002060"/>
                </a:solidFill>
              </a:rPr>
              <a:t>From 1970 we can also see the rate of Measles vaccines (dark blue line).</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smtClean="0">
                <a:solidFill>
                  <a:srgbClr val="002060"/>
                </a:solidFill>
              </a:rPr>
              <a:t>As you can see the rates of </a:t>
            </a:r>
            <a:r>
              <a:rPr lang="en-GB" dirty="0" smtClean="0">
                <a:solidFill>
                  <a:srgbClr val="002060"/>
                </a:solidFill>
              </a:rPr>
              <a:t>Measles </a:t>
            </a:r>
            <a:r>
              <a:rPr lang="en-GB" dirty="0" smtClean="0">
                <a:solidFill>
                  <a:srgbClr val="002060"/>
                </a:solidFill>
              </a:rPr>
              <a:t>and serious complications from measles have </a:t>
            </a:r>
            <a:r>
              <a:rPr lang="en-GB" dirty="0" smtClean="0">
                <a:solidFill>
                  <a:srgbClr val="002060"/>
                </a:solidFill>
              </a:rPr>
              <a:t>gone </a:t>
            </a:r>
            <a:r>
              <a:rPr lang="en-GB" dirty="0" smtClean="0">
                <a:solidFill>
                  <a:srgbClr val="002060"/>
                </a:solidFill>
              </a:rPr>
              <a:t>down as the vaccine rates have gone up.</a:t>
            </a:r>
          </a:p>
          <a:p>
            <a:pPr marL="285750" indent="-285750">
              <a:buFont typeface="Arial" panose="020B0604020202020204" pitchFamily="34" charset="0"/>
              <a:buChar char="•"/>
            </a:pPr>
            <a:endParaRPr lang="en-GB" dirty="0">
              <a:solidFill>
                <a:srgbClr val="002060"/>
              </a:solidFill>
            </a:endParaRPr>
          </a:p>
        </p:txBody>
      </p:sp>
    </p:spTree>
    <p:extLst>
      <p:ext uri="{BB962C8B-B14F-4D97-AF65-F5344CB8AC3E}">
        <p14:creationId xmlns:p14="http://schemas.microsoft.com/office/powerpoint/2010/main" val="1830853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0479" y="1363377"/>
            <a:ext cx="7063001" cy="3970318"/>
          </a:xfrm>
          <a:prstGeom prst="rect">
            <a:avLst/>
          </a:prstGeom>
        </p:spPr>
        <p:txBody>
          <a:bodyPr wrap="square">
            <a:spAutoFit/>
          </a:bodyPr>
          <a:lstStyle/>
          <a:p>
            <a:pPr marL="285750" indent="-285750">
              <a:lnSpc>
                <a:spcPct val="200000"/>
              </a:lnSpc>
              <a:buFont typeface="Arial" panose="020B0604020202020204" pitchFamily="34" charset="0"/>
              <a:buChar char="•"/>
            </a:pPr>
            <a:r>
              <a:rPr lang="en-GB" dirty="0">
                <a:solidFill>
                  <a:schemeClr val="accent2">
                    <a:lumMod val="50000"/>
                  </a:schemeClr>
                </a:solidFill>
              </a:rPr>
              <a:t>Fever</a:t>
            </a:r>
          </a:p>
          <a:p>
            <a:pPr marL="285750" indent="-285750">
              <a:lnSpc>
                <a:spcPct val="200000"/>
              </a:lnSpc>
              <a:buFont typeface="Arial" panose="020B0604020202020204" pitchFamily="34" charset="0"/>
              <a:buChar char="•"/>
            </a:pPr>
            <a:r>
              <a:rPr lang="en-GB" dirty="0">
                <a:solidFill>
                  <a:schemeClr val="accent2">
                    <a:lumMod val="50000"/>
                  </a:schemeClr>
                </a:solidFill>
              </a:rPr>
              <a:t>Dry cough</a:t>
            </a:r>
          </a:p>
          <a:p>
            <a:pPr marL="285750" indent="-285750">
              <a:lnSpc>
                <a:spcPct val="200000"/>
              </a:lnSpc>
              <a:buFont typeface="Arial" panose="020B0604020202020204" pitchFamily="34" charset="0"/>
              <a:buChar char="•"/>
            </a:pPr>
            <a:r>
              <a:rPr lang="en-GB" dirty="0">
                <a:solidFill>
                  <a:schemeClr val="accent2">
                    <a:lumMod val="50000"/>
                  </a:schemeClr>
                </a:solidFill>
              </a:rPr>
              <a:t>Conjunctivitis, or swollen eyelids and inflamed eyes</a:t>
            </a:r>
          </a:p>
          <a:p>
            <a:pPr marL="285750" indent="-285750">
              <a:lnSpc>
                <a:spcPct val="200000"/>
              </a:lnSpc>
              <a:buFont typeface="Arial" panose="020B0604020202020204" pitchFamily="34" charset="0"/>
              <a:buChar char="•"/>
            </a:pPr>
            <a:r>
              <a:rPr lang="en-GB" dirty="0">
                <a:solidFill>
                  <a:schemeClr val="accent2">
                    <a:lumMod val="50000"/>
                  </a:schemeClr>
                </a:solidFill>
              </a:rPr>
              <a:t>Runny nose</a:t>
            </a:r>
          </a:p>
          <a:p>
            <a:pPr marL="285750" indent="-285750">
              <a:lnSpc>
                <a:spcPct val="200000"/>
              </a:lnSpc>
              <a:buFont typeface="Arial" panose="020B0604020202020204" pitchFamily="34" charset="0"/>
              <a:buChar char="•"/>
            </a:pPr>
            <a:r>
              <a:rPr lang="en-GB" dirty="0">
                <a:solidFill>
                  <a:schemeClr val="accent2">
                    <a:lumMod val="50000"/>
                  </a:schemeClr>
                </a:solidFill>
              </a:rPr>
              <a:t>Sneezing</a:t>
            </a:r>
          </a:p>
          <a:p>
            <a:pPr marL="285750" indent="-285750">
              <a:lnSpc>
                <a:spcPct val="200000"/>
              </a:lnSpc>
              <a:buFont typeface="Arial" panose="020B0604020202020204" pitchFamily="34" charset="0"/>
              <a:buChar char="•"/>
            </a:pPr>
            <a:r>
              <a:rPr lang="en-GB" dirty="0">
                <a:solidFill>
                  <a:schemeClr val="accent2">
                    <a:lumMod val="50000"/>
                  </a:schemeClr>
                </a:solidFill>
              </a:rPr>
              <a:t>A reddish-brown skin rash- starts from head and spreads to whole </a:t>
            </a:r>
            <a:r>
              <a:rPr lang="en-GB" dirty="0" smtClean="0">
                <a:solidFill>
                  <a:schemeClr val="accent2">
                    <a:lumMod val="50000"/>
                  </a:schemeClr>
                </a:solidFill>
              </a:rPr>
              <a:t>body</a:t>
            </a:r>
            <a:endParaRPr lang="en-GB" dirty="0">
              <a:solidFill>
                <a:schemeClr val="accent2">
                  <a:lumMod val="50000"/>
                </a:schemeClr>
              </a:solidFill>
            </a:endParaRPr>
          </a:p>
        </p:txBody>
      </p:sp>
      <p:sp>
        <p:nvSpPr>
          <p:cNvPr id="12" name="TextBox 11"/>
          <p:cNvSpPr txBox="1"/>
          <p:nvPr/>
        </p:nvSpPr>
        <p:spPr>
          <a:xfrm>
            <a:off x="3713105" y="76495"/>
            <a:ext cx="3966086" cy="461665"/>
          </a:xfrm>
          <a:prstGeom prst="rect">
            <a:avLst/>
          </a:prstGeom>
          <a:noFill/>
        </p:spPr>
        <p:txBody>
          <a:bodyPr wrap="none" rtlCol="0">
            <a:spAutoFit/>
          </a:bodyPr>
          <a:lstStyle/>
          <a:p>
            <a:r>
              <a:rPr lang="en-GB" sz="2400" b="1" dirty="0" smtClean="0"/>
              <a:t>What does Measles look like?</a:t>
            </a:r>
            <a:endParaRPr lang="en-GB" sz="2400" b="1" dirty="0"/>
          </a:p>
        </p:txBody>
      </p:sp>
      <p:sp>
        <p:nvSpPr>
          <p:cNvPr id="9" name="TextBox 8"/>
          <p:cNvSpPr txBox="1"/>
          <p:nvPr/>
        </p:nvSpPr>
        <p:spPr>
          <a:xfrm>
            <a:off x="7946796" y="2043545"/>
            <a:ext cx="3699859" cy="313932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GB" dirty="0">
                <a:solidFill>
                  <a:schemeClr val="accent2">
                    <a:lumMod val="50000"/>
                  </a:schemeClr>
                </a:solidFill>
              </a:rPr>
              <a:t>A run-down or lethargic feeling</a:t>
            </a:r>
          </a:p>
          <a:p>
            <a:pPr marL="285750" indent="-285750">
              <a:lnSpc>
                <a:spcPct val="200000"/>
              </a:lnSpc>
              <a:buFont typeface="Arial" panose="020B0604020202020204" pitchFamily="34" charset="0"/>
              <a:buChar char="•"/>
            </a:pPr>
            <a:r>
              <a:rPr lang="en-GB" dirty="0">
                <a:solidFill>
                  <a:schemeClr val="accent2">
                    <a:lumMod val="50000"/>
                  </a:schemeClr>
                </a:solidFill>
              </a:rPr>
              <a:t>Loss of appetite</a:t>
            </a:r>
          </a:p>
          <a:p>
            <a:pPr marL="285750" indent="-285750">
              <a:lnSpc>
                <a:spcPct val="200000"/>
              </a:lnSpc>
              <a:buFont typeface="Arial" panose="020B0604020202020204" pitchFamily="34" charset="0"/>
              <a:buChar char="•"/>
            </a:pPr>
            <a:r>
              <a:rPr lang="en-GB" dirty="0">
                <a:solidFill>
                  <a:schemeClr val="accent2">
                    <a:lumMod val="50000"/>
                  </a:schemeClr>
                </a:solidFill>
              </a:rPr>
              <a:t>Watery eyes</a:t>
            </a:r>
          </a:p>
          <a:p>
            <a:pPr marL="285750" indent="-285750">
              <a:lnSpc>
                <a:spcPct val="200000"/>
              </a:lnSpc>
              <a:buFont typeface="Arial" panose="020B0604020202020204" pitchFamily="34" charset="0"/>
              <a:buChar char="•"/>
            </a:pPr>
            <a:r>
              <a:rPr lang="en-GB" dirty="0">
                <a:solidFill>
                  <a:schemeClr val="accent2">
                    <a:lumMod val="50000"/>
                  </a:schemeClr>
                </a:solidFill>
              </a:rPr>
              <a:t>Photophobia, or sensitivity to light</a:t>
            </a:r>
          </a:p>
          <a:p>
            <a:pPr marL="285750" indent="-285750">
              <a:lnSpc>
                <a:spcPct val="200000"/>
              </a:lnSpc>
              <a:buFont typeface="Arial" panose="020B0604020202020204" pitchFamily="34" charset="0"/>
              <a:buChar char="•"/>
            </a:pPr>
            <a:r>
              <a:rPr lang="en-GB" dirty="0">
                <a:solidFill>
                  <a:schemeClr val="accent2">
                    <a:lumMod val="50000"/>
                  </a:schemeClr>
                </a:solidFill>
              </a:rPr>
              <a:t>Generalised body aches</a:t>
            </a:r>
          </a:p>
          <a:p>
            <a:endParaRPr lang="en-GB" dirty="0"/>
          </a:p>
        </p:txBody>
      </p:sp>
    </p:spTree>
    <p:extLst>
      <p:ext uri="{BB962C8B-B14F-4D97-AF65-F5344CB8AC3E}">
        <p14:creationId xmlns:p14="http://schemas.microsoft.com/office/powerpoint/2010/main" val="169274229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2977814" y="307328"/>
            <a:ext cx="5301772" cy="461665"/>
          </a:xfrm>
          <a:prstGeom prst="rect">
            <a:avLst/>
          </a:prstGeom>
          <a:noFill/>
        </p:spPr>
        <p:txBody>
          <a:bodyPr wrap="none" rtlCol="0">
            <a:spAutoFit/>
          </a:bodyPr>
          <a:lstStyle/>
          <a:p>
            <a:r>
              <a:rPr lang="en-GB" sz="2400" b="1" dirty="0" smtClean="0"/>
              <a:t>What are the complications of Measles?</a:t>
            </a:r>
            <a:endParaRPr lang="en-GB" sz="2400" b="1" dirty="0"/>
          </a:p>
        </p:txBody>
      </p:sp>
      <p:sp>
        <p:nvSpPr>
          <p:cNvPr id="4" name="Rectangle 3"/>
          <p:cNvSpPr/>
          <p:nvPr/>
        </p:nvSpPr>
        <p:spPr>
          <a:xfrm>
            <a:off x="405352" y="891541"/>
            <a:ext cx="11406433" cy="5632311"/>
          </a:xfrm>
          <a:prstGeom prst="rect">
            <a:avLst/>
          </a:prstGeom>
        </p:spPr>
        <p:txBody>
          <a:bodyPr wrap="square">
            <a:spAutoFit/>
          </a:bodyPr>
          <a:lstStyle/>
          <a:p>
            <a:pPr marL="285750" indent="-285750">
              <a:lnSpc>
                <a:spcPct val="200000"/>
              </a:lnSpc>
              <a:buFont typeface="Arial" panose="020B0604020202020204" pitchFamily="34" charset="0"/>
              <a:buChar char="•"/>
            </a:pPr>
            <a:r>
              <a:rPr lang="en-GB" dirty="0" smtClean="0">
                <a:solidFill>
                  <a:schemeClr val="accent2">
                    <a:lumMod val="50000"/>
                  </a:schemeClr>
                </a:solidFill>
              </a:rPr>
              <a:t>Blindness</a:t>
            </a:r>
            <a:endParaRPr lang="en-GB" dirty="0">
              <a:solidFill>
                <a:schemeClr val="accent2">
                  <a:lumMod val="50000"/>
                </a:schemeClr>
              </a:solidFill>
            </a:endParaRPr>
          </a:p>
          <a:p>
            <a:pPr marL="285750" indent="-285750">
              <a:lnSpc>
                <a:spcPct val="200000"/>
              </a:lnSpc>
              <a:buFont typeface="Arial" panose="020B0604020202020204" pitchFamily="34" charset="0"/>
              <a:buChar char="•"/>
            </a:pPr>
            <a:r>
              <a:rPr lang="en-GB" dirty="0">
                <a:solidFill>
                  <a:schemeClr val="accent2">
                    <a:lumMod val="50000"/>
                  </a:schemeClr>
                </a:solidFill>
              </a:rPr>
              <a:t>E</a:t>
            </a:r>
            <a:r>
              <a:rPr lang="en-GB" dirty="0" smtClean="0">
                <a:solidFill>
                  <a:schemeClr val="accent2">
                    <a:lumMod val="50000"/>
                  </a:schemeClr>
                </a:solidFill>
              </a:rPr>
              <a:t>ncephalitis </a:t>
            </a:r>
            <a:r>
              <a:rPr lang="en-GB" dirty="0">
                <a:solidFill>
                  <a:schemeClr val="accent2">
                    <a:lumMod val="50000"/>
                  </a:schemeClr>
                </a:solidFill>
              </a:rPr>
              <a:t>(an infection causing brain swelling and potentially brain damage)</a:t>
            </a:r>
          </a:p>
          <a:p>
            <a:pPr marL="285750" indent="-285750">
              <a:lnSpc>
                <a:spcPct val="200000"/>
              </a:lnSpc>
              <a:buFont typeface="Arial" panose="020B0604020202020204" pitchFamily="34" charset="0"/>
              <a:buChar char="•"/>
            </a:pPr>
            <a:r>
              <a:rPr lang="en-GB" dirty="0">
                <a:solidFill>
                  <a:schemeClr val="accent2">
                    <a:lumMod val="50000"/>
                  </a:schemeClr>
                </a:solidFill>
              </a:rPr>
              <a:t>S</a:t>
            </a:r>
            <a:r>
              <a:rPr lang="en-GB" dirty="0" smtClean="0">
                <a:solidFill>
                  <a:schemeClr val="accent2">
                    <a:lumMod val="50000"/>
                  </a:schemeClr>
                </a:solidFill>
              </a:rPr>
              <a:t>evere </a:t>
            </a:r>
            <a:r>
              <a:rPr lang="en-GB" dirty="0">
                <a:solidFill>
                  <a:schemeClr val="accent2">
                    <a:lumMod val="50000"/>
                  </a:schemeClr>
                </a:solidFill>
              </a:rPr>
              <a:t>diarrhoea and related dehydration</a:t>
            </a:r>
          </a:p>
          <a:p>
            <a:pPr marL="285750" indent="-285750">
              <a:lnSpc>
                <a:spcPct val="200000"/>
              </a:lnSpc>
              <a:buFont typeface="Arial" panose="020B0604020202020204" pitchFamily="34" charset="0"/>
              <a:buChar char="•"/>
            </a:pPr>
            <a:r>
              <a:rPr lang="en-GB" dirty="0">
                <a:solidFill>
                  <a:schemeClr val="accent2">
                    <a:lumMod val="50000"/>
                  </a:schemeClr>
                </a:solidFill>
              </a:rPr>
              <a:t>E</a:t>
            </a:r>
            <a:r>
              <a:rPr lang="en-GB" dirty="0" smtClean="0">
                <a:solidFill>
                  <a:schemeClr val="accent2">
                    <a:lumMod val="50000"/>
                  </a:schemeClr>
                </a:solidFill>
              </a:rPr>
              <a:t>ar infections causing hearing problems</a:t>
            </a:r>
            <a:endParaRPr lang="en-GB" dirty="0">
              <a:solidFill>
                <a:schemeClr val="accent2">
                  <a:lumMod val="50000"/>
                </a:schemeClr>
              </a:solidFill>
            </a:endParaRPr>
          </a:p>
          <a:p>
            <a:pPr marL="285750" indent="-285750">
              <a:lnSpc>
                <a:spcPct val="200000"/>
              </a:lnSpc>
              <a:buFont typeface="Arial" panose="020B0604020202020204" pitchFamily="34" charset="0"/>
              <a:buChar char="•"/>
            </a:pPr>
            <a:r>
              <a:rPr lang="en-GB" dirty="0">
                <a:solidFill>
                  <a:schemeClr val="accent2">
                    <a:lumMod val="50000"/>
                  </a:schemeClr>
                </a:solidFill>
              </a:rPr>
              <a:t>S</a:t>
            </a:r>
            <a:r>
              <a:rPr lang="en-GB" dirty="0" smtClean="0">
                <a:solidFill>
                  <a:schemeClr val="accent2">
                    <a:lumMod val="50000"/>
                  </a:schemeClr>
                </a:solidFill>
              </a:rPr>
              <a:t>evere </a:t>
            </a:r>
            <a:r>
              <a:rPr lang="en-GB" dirty="0">
                <a:solidFill>
                  <a:schemeClr val="accent2">
                    <a:lumMod val="50000"/>
                  </a:schemeClr>
                </a:solidFill>
              </a:rPr>
              <a:t>breathing problems including pneumonia</a:t>
            </a:r>
            <a:r>
              <a:rPr lang="en-GB" dirty="0" smtClean="0">
                <a:solidFill>
                  <a:schemeClr val="accent2">
                    <a:lumMod val="50000"/>
                  </a:schemeClr>
                </a:solidFill>
              </a:rPr>
              <a:t>.</a:t>
            </a:r>
          </a:p>
          <a:p>
            <a:pPr>
              <a:lnSpc>
                <a:spcPct val="200000"/>
              </a:lnSpc>
            </a:pPr>
            <a:endParaRPr lang="en-GB" dirty="0" smtClean="0">
              <a:solidFill>
                <a:schemeClr val="accent2">
                  <a:lumMod val="50000"/>
                </a:schemeClr>
              </a:solidFill>
            </a:endParaRPr>
          </a:p>
          <a:p>
            <a:pPr>
              <a:lnSpc>
                <a:spcPct val="200000"/>
              </a:lnSpc>
            </a:pPr>
            <a:r>
              <a:rPr lang="en-GB" b="1" dirty="0" smtClean="0">
                <a:solidFill>
                  <a:schemeClr val="accent2">
                    <a:lumMod val="50000"/>
                  </a:schemeClr>
                </a:solidFill>
              </a:rPr>
              <a:t>Most </a:t>
            </a:r>
            <a:r>
              <a:rPr lang="en-GB" b="1" dirty="0">
                <a:solidFill>
                  <a:schemeClr val="accent2">
                    <a:lumMod val="50000"/>
                  </a:schemeClr>
                </a:solidFill>
              </a:rPr>
              <a:t>deaths from measles are from complications related to the disease.</a:t>
            </a:r>
          </a:p>
          <a:p>
            <a:pPr>
              <a:lnSpc>
                <a:spcPct val="200000"/>
              </a:lnSpc>
            </a:pPr>
            <a:endParaRPr lang="en-GB" dirty="0" smtClean="0">
              <a:solidFill>
                <a:schemeClr val="accent2">
                  <a:lumMod val="50000"/>
                </a:schemeClr>
              </a:solidFill>
            </a:endParaRPr>
          </a:p>
          <a:p>
            <a:pPr>
              <a:lnSpc>
                <a:spcPct val="200000"/>
              </a:lnSpc>
            </a:pPr>
            <a:r>
              <a:rPr lang="en-GB" dirty="0" smtClean="0">
                <a:solidFill>
                  <a:schemeClr val="accent2">
                    <a:lumMod val="50000"/>
                  </a:schemeClr>
                </a:solidFill>
              </a:rPr>
              <a:t>If </a:t>
            </a:r>
            <a:r>
              <a:rPr lang="en-GB" dirty="0">
                <a:solidFill>
                  <a:schemeClr val="accent2">
                    <a:lumMod val="50000"/>
                  </a:schemeClr>
                </a:solidFill>
              </a:rPr>
              <a:t>a woman catches measles during </a:t>
            </a:r>
            <a:r>
              <a:rPr lang="en-GB" u="sng" dirty="0">
                <a:solidFill>
                  <a:schemeClr val="accent2">
                    <a:lumMod val="50000"/>
                  </a:schemeClr>
                </a:solidFill>
              </a:rPr>
              <a:t>pregnancy</a:t>
            </a:r>
            <a:r>
              <a:rPr lang="en-GB" dirty="0">
                <a:solidFill>
                  <a:schemeClr val="accent2">
                    <a:lumMod val="50000"/>
                  </a:schemeClr>
                </a:solidFill>
              </a:rPr>
              <a:t>, this can be dangerous for the mother and can result in her baby being born prematurely with a low birth weight</a:t>
            </a:r>
            <a:r>
              <a:rPr lang="en-GB" dirty="0" smtClean="0">
                <a:solidFill>
                  <a:schemeClr val="accent2">
                    <a:lumMod val="50000"/>
                  </a:schemeClr>
                </a:solidFill>
              </a:rPr>
              <a:t>.</a:t>
            </a:r>
          </a:p>
        </p:txBody>
      </p:sp>
    </p:spTree>
    <p:extLst>
      <p:ext uri="{BB962C8B-B14F-4D97-AF65-F5344CB8AC3E}">
        <p14:creationId xmlns:p14="http://schemas.microsoft.com/office/powerpoint/2010/main" val="55183055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2169" y="1465453"/>
            <a:ext cx="9822729" cy="4524315"/>
          </a:xfrm>
          <a:prstGeom prst="rect">
            <a:avLst/>
          </a:prstGeom>
        </p:spPr>
        <p:txBody>
          <a:bodyPr wrap="square">
            <a:spAutoFit/>
          </a:bodyPr>
          <a:lstStyle/>
          <a:p>
            <a:pPr marL="285750" indent="-285750">
              <a:lnSpc>
                <a:spcPct val="200000"/>
              </a:lnSpc>
              <a:buFont typeface="Arial" panose="020B0604020202020204" pitchFamily="34" charset="0"/>
              <a:buChar char="•"/>
            </a:pPr>
            <a:r>
              <a:rPr lang="en-GB" dirty="0">
                <a:solidFill>
                  <a:srgbClr val="002060"/>
                </a:solidFill>
              </a:rPr>
              <a:t>Swelling in one or both parotid glands, leading to puffed out cheeks</a:t>
            </a:r>
          </a:p>
          <a:p>
            <a:pPr marL="285750" indent="-285750">
              <a:lnSpc>
                <a:spcPct val="200000"/>
              </a:lnSpc>
              <a:buFont typeface="Arial" panose="020B0604020202020204" pitchFamily="34" charset="0"/>
              <a:buChar char="•"/>
            </a:pPr>
            <a:r>
              <a:rPr lang="en-GB" dirty="0">
                <a:solidFill>
                  <a:srgbClr val="002060"/>
                </a:solidFill>
              </a:rPr>
              <a:t>Pain </a:t>
            </a:r>
            <a:r>
              <a:rPr lang="en-GB" dirty="0" smtClean="0">
                <a:solidFill>
                  <a:srgbClr val="002060"/>
                </a:solidFill>
              </a:rPr>
              <a:t>and swelling in the groin </a:t>
            </a:r>
            <a:r>
              <a:rPr lang="en-GB" dirty="0">
                <a:solidFill>
                  <a:srgbClr val="002060"/>
                </a:solidFill>
              </a:rPr>
              <a:t>area</a:t>
            </a:r>
          </a:p>
          <a:p>
            <a:pPr marL="285750" indent="-285750">
              <a:lnSpc>
                <a:spcPct val="200000"/>
              </a:lnSpc>
              <a:buFont typeface="Arial" panose="020B0604020202020204" pitchFamily="34" charset="0"/>
              <a:buChar char="•"/>
            </a:pPr>
            <a:r>
              <a:rPr lang="en-GB" dirty="0">
                <a:solidFill>
                  <a:srgbClr val="002060"/>
                </a:solidFill>
              </a:rPr>
              <a:t>Fever</a:t>
            </a:r>
          </a:p>
          <a:p>
            <a:pPr marL="285750" indent="-285750">
              <a:lnSpc>
                <a:spcPct val="200000"/>
              </a:lnSpc>
              <a:buFont typeface="Arial" panose="020B0604020202020204" pitchFamily="34" charset="0"/>
              <a:buChar char="•"/>
            </a:pPr>
            <a:r>
              <a:rPr lang="en-GB" dirty="0">
                <a:solidFill>
                  <a:srgbClr val="002060"/>
                </a:solidFill>
              </a:rPr>
              <a:t>Headache</a:t>
            </a:r>
          </a:p>
          <a:p>
            <a:pPr marL="285750" indent="-285750">
              <a:lnSpc>
                <a:spcPct val="200000"/>
              </a:lnSpc>
              <a:buFont typeface="Arial" panose="020B0604020202020204" pitchFamily="34" charset="0"/>
              <a:buChar char="•"/>
            </a:pPr>
            <a:r>
              <a:rPr lang="en-GB" dirty="0">
                <a:solidFill>
                  <a:srgbClr val="002060"/>
                </a:solidFill>
              </a:rPr>
              <a:t>Muscle ache</a:t>
            </a:r>
          </a:p>
          <a:p>
            <a:pPr marL="285750" indent="-285750">
              <a:lnSpc>
                <a:spcPct val="200000"/>
              </a:lnSpc>
              <a:buFont typeface="Arial" panose="020B0604020202020204" pitchFamily="34" charset="0"/>
              <a:buChar char="•"/>
            </a:pPr>
            <a:r>
              <a:rPr lang="en-GB" dirty="0">
                <a:solidFill>
                  <a:srgbClr val="002060"/>
                </a:solidFill>
              </a:rPr>
              <a:t>Loss of appetite</a:t>
            </a:r>
          </a:p>
          <a:p>
            <a:pPr marL="285750" indent="-285750">
              <a:lnSpc>
                <a:spcPct val="200000"/>
              </a:lnSpc>
              <a:buFont typeface="Arial" panose="020B0604020202020204" pitchFamily="34" charset="0"/>
              <a:buChar char="•"/>
            </a:pPr>
            <a:r>
              <a:rPr lang="en-GB" dirty="0">
                <a:solidFill>
                  <a:srgbClr val="002060"/>
                </a:solidFill>
              </a:rPr>
              <a:t>Weakness and/or fatigue</a:t>
            </a:r>
          </a:p>
          <a:p>
            <a:pPr marL="285750" indent="-285750">
              <a:lnSpc>
                <a:spcPct val="200000"/>
              </a:lnSpc>
              <a:buFont typeface="Arial" panose="020B0604020202020204" pitchFamily="34" charset="0"/>
              <a:buChar char="•"/>
            </a:pPr>
            <a:r>
              <a:rPr lang="en-GB" dirty="0">
                <a:solidFill>
                  <a:srgbClr val="002060"/>
                </a:solidFill>
              </a:rPr>
              <a:t>Pain during chewing or swallowing</a:t>
            </a:r>
          </a:p>
        </p:txBody>
      </p:sp>
      <p:sp>
        <p:nvSpPr>
          <p:cNvPr id="8" name="TextBox 7"/>
          <p:cNvSpPr txBox="1"/>
          <p:nvPr/>
        </p:nvSpPr>
        <p:spPr>
          <a:xfrm>
            <a:off x="3713105" y="76495"/>
            <a:ext cx="3882858" cy="461665"/>
          </a:xfrm>
          <a:prstGeom prst="rect">
            <a:avLst/>
          </a:prstGeom>
          <a:noFill/>
        </p:spPr>
        <p:txBody>
          <a:bodyPr wrap="none" rtlCol="0">
            <a:spAutoFit/>
          </a:bodyPr>
          <a:lstStyle/>
          <a:p>
            <a:r>
              <a:rPr lang="en-GB" sz="2400" b="1" dirty="0" smtClean="0"/>
              <a:t>What does Mumps look like?</a:t>
            </a:r>
            <a:endParaRPr lang="en-GB" sz="2400" b="1" dirty="0"/>
          </a:p>
        </p:txBody>
      </p:sp>
    </p:spTree>
    <p:extLst>
      <p:ext uri="{BB962C8B-B14F-4D97-AF65-F5344CB8AC3E}">
        <p14:creationId xmlns:p14="http://schemas.microsoft.com/office/powerpoint/2010/main" val="62034275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05081" y="914488"/>
            <a:ext cx="11406705" cy="5632311"/>
          </a:xfrm>
          <a:prstGeom prst="rect">
            <a:avLst/>
          </a:prstGeom>
        </p:spPr>
        <p:txBody>
          <a:bodyPr wrap="square">
            <a:spAutoFit/>
          </a:bodyPr>
          <a:lstStyle/>
          <a:p>
            <a:pPr>
              <a:lnSpc>
                <a:spcPct val="200000"/>
              </a:lnSpc>
            </a:pPr>
            <a:r>
              <a:rPr lang="en-GB" dirty="0" smtClean="0">
                <a:solidFill>
                  <a:srgbClr val="002060"/>
                </a:solidFill>
              </a:rPr>
              <a:t>Although rare, Mumps </a:t>
            </a:r>
            <a:r>
              <a:rPr lang="en-GB" dirty="0">
                <a:solidFill>
                  <a:srgbClr val="002060"/>
                </a:solidFill>
              </a:rPr>
              <a:t>can occasionally cause complications, especially in </a:t>
            </a:r>
            <a:r>
              <a:rPr lang="en-GB" dirty="0" smtClean="0">
                <a:solidFill>
                  <a:srgbClr val="002060"/>
                </a:solidFill>
              </a:rPr>
              <a:t>adults. </a:t>
            </a:r>
            <a:endParaRPr lang="en-GB" dirty="0">
              <a:solidFill>
                <a:srgbClr val="002060"/>
              </a:solidFill>
            </a:endParaRPr>
          </a:p>
          <a:p>
            <a:pPr marL="285750" indent="-285750">
              <a:lnSpc>
                <a:spcPct val="200000"/>
              </a:lnSpc>
              <a:buFont typeface="Arial" panose="020B0604020202020204" pitchFamily="34" charset="0"/>
              <a:buChar char="•"/>
            </a:pPr>
            <a:r>
              <a:rPr lang="en-GB" dirty="0" smtClean="0">
                <a:solidFill>
                  <a:srgbClr val="002060"/>
                </a:solidFill>
              </a:rPr>
              <a:t>Inflammation </a:t>
            </a:r>
            <a:r>
              <a:rPr lang="en-GB" dirty="0">
                <a:solidFill>
                  <a:srgbClr val="002060"/>
                </a:solidFill>
              </a:rPr>
              <a:t>of the testicles (</a:t>
            </a:r>
            <a:r>
              <a:rPr lang="en-GB" dirty="0" err="1">
                <a:solidFill>
                  <a:srgbClr val="002060"/>
                </a:solidFill>
              </a:rPr>
              <a:t>orchitis</a:t>
            </a:r>
            <a:r>
              <a:rPr lang="en-GB" dirty="0">
                <a:solidFill>
                  <a:srgbClr val="002060"/>
                </a:solidFill>
              </a:rPr>
              <a:t>); this may lead to a decrease in testicular size (testicular atrophy)</a:t>
            </a:r>
          </a:p>
          <a:p>
            <a:pPr marL="285750" indent="-285750">
              <a:lnSpc>
                <a:spcPct val="200000"/>
              </a:lnSpc>
              <a:buFont typeface="Arial" panose="020B0604020202020204" pitchFamily="34" charset="0"/>
              <a:buChar char="•"/>
            </a:pPr>
            <a:r>
              <a:rPr lang="en-GB" dirty="0">
                <a:solidFill>
                  <a:srgbClr val="002060"/>
                </a:solidFill>
              </a:rPr>
              <a:t>I</a:t>
            </a:r>
            <a:r>
              <a:rPr lang="en-GB" dirty="0" smtClean="0">
                <a:solidFill>
                  <a:srgbClr val="002060"/>
                </a:solidFill>
              </a:rPr>
              <a:t>nflammation </a:t>
            </a:r>
            <a:r>
              <a:rPr lang="en-GB" dirty="0">
                <a:solidFill>
                  <a:srgbClr val="002060"/>
                </a:solidFill>
              </a:rPr>
              <a:t>of the ovaries (</a:t>
            </a:r>
            <a:r>
              <a:rPr lang="en-GB" dirty="0" err="1">
                <a:solidFill>
                  <a:srgbClr val="002060"/>
                </a:solidFill>
              </a:rPr>
              <a:t>oophoritis</a:t>
            </a:r>
            <a:r>
              <a:rPr lang="en-GB" dirty="0">
                <a:solidFill>
                  <a:srgbClr val="002060"/>
                </a:solidFill>
              </a:rPr>
              <a:t>) and/or breast tissue (mastitis)</a:t>
            </a:r>
          </a:p>
          <a:p>
            <a:pPr marL="285750" indent="-285750">
              <a:lnSpc>
                <a:spcPct val="200000"/>
              </a:lnSpc>
              <a:buFont typeface="Arial" panose="020B0604020202020204" pitchFamily="34" charset="0"/>
              <a:buChar char="•"/>
            </a:pPr>
            <a:r>
              <a:rPr lang="en-GB" dirty="0">
                <a:solidFill>
                  <a:srgbClr val="002060"/>
                </a:solidFill>
              </a:rPr>
              <a:t>I</a:t>
            </a:r>
            <a:r>
              <a:rPr lang="en-GB" dirty="0" smtClean="0">
                <a:solidFill>
                  <a:srgbClr val="002060"/>
                </a:solidFill>
              </a:rPr>
              <a:t>nflammation </a:t>
            </a:r>
            <a:r>
              <a:rPr lang="en-GB" dirty="0">
                <a:solidFill>
                  <a:srgbClr val="002060"/>
                </a:solidFill>
              </a:rPr>
              <a:t>in the pancreas (pancreatitis)</a:t>
            </a:r>
          </a:p>
          <a:p>
            <a:pPr marL="285750" indent="-285750">
              <a:lnSpc>
                <a:spcPct val="200000"/>
              </a:lnSpc>
              <a:buFont typeface="Arial" panose="020B0604020202020204" pitchFamily="34" charset="0"/>
              <a:buChar char="•"/>
            </a:pPr>
            <a:r>
              <a:rPr lang="en-GB" dirty="0">
                <a:solidFill>
                  <a:srgbClr val="002060"/>
                </a:solidFill>
              </a:rPr>
              <a:t>I</a:t>
            </a:r>
            <a:r>
              <a:rPr lang="en-GB" dirty="0" smtClean="0">
                <a:solidFill>
                  <a:srgbClr val="002060"/>
                </a:solidFill>
              </a:rPr>
              <a:t>nflammation </a:t>
            </a:r>
            <a:r>
              <a:rPr lang="en-GB" dirty="0">
                <a:solidFill>
                  <a:srgbClr val="002060"/>
                </a:solidFill>
              </a:rPr>
              <a:t>of the brain (encephalitis)</a:t>
            </a:r>
          </a:p>
          <a:p>
            <a:pPr marL="285750" indent="-285750">
              <a:lnSpc>
                <a:spcPct val="200000"/>
              </a:lnSpc>
              <a:buFont typeface="Arial" panose="020B0604020202020204" pitchFamily="34" charset="0"/>
              <a:buChar char="•"/>
            </a:pPr>
            <a:r>
              <a:rPr lang="en-GB" dirty="0">
                <a:solidFill>
                  <a:srgbClr val="002060"/>
                </a:solidFill>
              </a:rPr>
              <a:t>I</a:t>
            </a:r>
            <a:r>
              <a:rPr lang="en-GB" dirty="0" smtClean="0">
                <a:solidFill>
                  <a:srgbClr val="002060"/>
                </a:solidFill>
              </a:rPr>
              <a:t>nflammation </a:t>
            </a:r>
            <a:r>
              <a:rPr lang="en-GB" dirty="0">
                <a:solidFill>
                  <a:srgbClr val="002060"/>
                </a:solidFill>
              </a:rPr>
              <a:t>of the tissue covering the brain and spinal cord (meningitis)</a:t>
            </a:r>
          </a:p>
          <a:p>
            <a:pPr marL="285750" indent="-285750">
              <a:lnSpc>
                <a:spcPct val="200000"/>
              </a:lnSpc>
              <a:buFont typeface="Arial" panose="020B0604020202020204" pitchFamily="34" charset="0"/>
              <a:buChar char="•"/>
            </a:pPr>
            <a:r>
              <a:rPr lang="en-GB" dirty="0" smtClean="0">
                <a:solidFill>
                  <a:srgbClr val="002060"/>
                </a:solidFill>
              </a:rPr>
              <a:t>Deafness</a:t>
            </a:r>
          </a:p>
          <a:p>
            <a:pPr>
              <a:lnSpc>
                <a:spcPct val="200000"/>
              </a:lnSpc>
            </a:pPr>
            <a:endParaRPr lang="en-GB" dirty="0">
              <a:solidFill>
                <a:srgbClr val="002060"/>
              </a:solidFill>
            </a:endParaRPr>
          </a:p>
          <a:p>
            <a:pPr>
              <a:lnSpc>
                <a:spcPct val="200000"/>
              </a:lnSpc>
            </a:pPr>
            <a:r>
              <a:rPr lang="en-GB" dirty="0" smtClean="0">
                <a:solidFill>
                  <a:srgbClr val="002060"/>
                </a:solidFill>
              </a:rPr>
              <a:t>Inflammation </a:t>
            </a:r>
            <a:r>
              <a:rPr lang="en-GB" dirty="0">
                <a:solidFill>
                  <a:srgbClr val="002060"/>
                </a:solidFill>
              </a:rPr>
              <a:t>of the testicles could lead to temporary sterility or decrease fertility in men, but no studies have assessed if it results in permanent infertility.</a:t>
            </a:r>
          </a:p>
        </p:txBody>
      </p:sp>
      <p:sp>
        <p:nvSpPr>
          <p:cNvPr id="8" name="TextBox 7"/>
          <p:cNvSpPr txBox="1"/>
          <p:nvPr/>
        </p:nvSpPr>
        <p:spPr>
          <a:xfrm>
            <a:off x="2977814" y="307328"/>
            <a:ext cx="5218544" cy="461665"/>
          </a:xfrm>
          <a:prstGeom prst="rect">
            <a:avLst/>
          </a:prstGeom>
          <a:noFill/>
        </p:spPr>
        <p:txBody>
          <a:bodyPr wrap="none" rtlCol="0">
            <a:spAutoFit/>
          </a:bodyPr>
          <a:lstStyle/>
          <a:p>
            <a:r>
              <a:rPr lang="en-GB" sz="2400" b="1" dirty="0" smtClean="0"/>
              <a:t>What are the complications of Mumps?</a:t>
            </a:r>
            <a:endParaRPr lang="en-GB" sz="2400" b="1" dirty="0"/>
          </a:p>
        </p:txBody>
      </p:sp>
    </p:spTree>
    <p:extLst>
      <p:ext uri="{BB962C8B-B14F-4D97-AF65-F5344CB8AC3E}">
        <p14:creationId xmlns:p14="http://schemas.microsoft.com/office/powerpoint/2010/main" val="132329632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339365" y="1437172"/>
            <a:ext cx="8776355" cy="4524315"/>
          </a:xfrm>
          <a:prstGeom prst="rect">
            <a:avLst/>
          </a:prstGeom>
        </p:spPr>
        <p:txBody>
          <a:bodyPr wrap="square">
            <a:spAutoFit/>
          </a:bodyPr>
          <a:lstStyle/>
          <a:p>
            <a:pPr marL="285750" indent="-285750">
              <a:lnSpc>
                <a:spcPct val="200000"/>
              </a:lnSpc>
              <a:buFont typeface="Arial" panose="020B0604020202020204" pitchFamily="34" charset="0"/>
              <a:buChar char="•"/>
            </a:pPr>
            <a:r>
              <a:rPr lang="en-GB" dirty="0">
                <a:solidFill>
                  <a:schemeClr val="accent6">
                    <a:lumMod val="50000"/>
                  </a:schemeClr>
                </a:solidFill>
              </a:rPr>
              <a:t>Rash that appears on the face, and then spreads downward to the rest of the body</a:t>
            </a:r>
          </a:p>
          <a:p>
            <a:pPr marL="285750" indent="-285750">
              <a:lnSpc>
                <a:spcPct val="200000"/>
              </a:lnSpc>
              <a:buFont typeface="Arial" panose="020B0604020202020204" pitchFamily="34" charset="0"/>
              <a:buChar char="•"/>
            </a:pPr>
            <a:r>
              <a:rPr lang="en-GB" dirty="0">
                <a:solidFill>
                  <a:schemeClr val="accent6">
                    <a:lumMod val="50000"/>
                  </a:schemeClr>
                </a:solidFill>
              </a:rPr>
              <a:t>Mild fever or malaise</a:t>
            </a:r>
          </a:p>
          <a:p>
            <a:pPr marL="285750" indent="-285750">
              <a:lnSpc>
                <a:spcPct val="200000"/>
              </a:lnSpc>
              <a:buFont typeface="Arial" panose="020B0604020202020204" pitchFamily="34" charset="0"/>
              <a:buChar char="•"/>
            </a:pPr>
            <a:r>
              <a:rPr lang="en-GB" dirty="0">
                <a:solidFill>
                  <a:schemeClr val="accent6">
                    <a:lumMod val="50000"/>
                  </a:schemeClr>
                </a:solidFill>
              </a:rPr>
              <a:t>Headache</a:t>
            </a:r>
          </a:p>
          <a:p>
            <a:pPr marL="285750" indent="-285750">
              <a:lnSpc>
                <a:spcPct val="200000"/>
              </a:lnSpc>
              <a:buFont typeface="Arial" panose="020B0604020202020204" pitchFamily="34" charset="0"/>
              <a:buChar char="•"/>
            </a:pPr>
            <a:r>
              <a:rPr lang="en-GB" dirty="0">
                <a:solidFill>
                  <a:schemeClr val="accent6">
                    <a:lumMod val="50000"/>
                  </a:schemeClr>
                </a:solidFill>
              </a:rPr>
              <a:t>Enlarged neck lymph nodes</a:t>
            </a:r>
          </a:p>
          <a:p>
            <a:pPr marL="285750" indent="-285750">
              <a:lnSpc>
                <a:spcPct val="200000"/>
              </a:lnSpc>
              <a:buFont typeface="Arial" panose="020B0604020202020204" pitchFamily="34" charset="0"/>
              <a:buChar char="•"/>
            </a:pPr>
            <a:r>
              <a:rPr lang="en-GB" dirty="0">
                <a:solidFill>
                  <a:schemeClr val="accent6">
                    <a:lumMod val="50000"/>
                  </a:schemeClr>
                </a:solidFill>
              </a:rPr>
              <a:t>Eye redness</a:t>
            </a:r>
          </a:p>
          <a:p>
            <a:pPr marL="285750" indent="-285750">
              <a:lnSpc>
                <a:spcPct val="200000"/>
              </a:lnSpc>
              <a:buFont typeface="Arial" panose="020B0604020202020204" pitchFamily="34" charset="0"/>
              <a:buChar char="•"/>
            </a:pPr>
            <a:r>
              <a:rPr lang="en-GB" dirty="0">
                <a:solidFill>
                  <a:schemeClr val="accent6">
                    <a:lumMod val="50000"/>
                  </a:schemeClr>
                </a:solidFill>
              </a:rPr>
              <a:t>Red rashes</a:t>
            </a:r>
          </a:p>
          <a:p>
            <a:pPr marL="285750" indent="-285750">
              <a:lnSpc>
                <a:spcPct val="200000"/>
              </a:lnSpc>
              <a:buFont typeface="Arial" panose="020B0604020202020204" pitchFamily="34" charset="0"/>
              <a:buChar char="•"/>
            </a:pPr>
            <a:r>
              <a:rPr lang="en-GB" dirty="0">
                <a:solidFill>
                  <a:schemeClr val="accent6">
                    <a:lumMod val="50000"/>
                  </a:schemeClr>
                </a:solidFill>
              </a:rPr>
              <a:t>Runny nose</a:t>
            </a:r>
          </a:p>
          <a:p>
            <a:pPr marL="285750" indent="-285750">
              <a:lnSpc>
                <a:spcPct val="200000"/>
              </a:lnSpc>
              <a:buFont typeface="Arial" panose="020B0604020202020204" pitchFamily="34" charset="0"/>
              <a:buChar char="•"/>
            </a:pPr>
            <a:r>
              <a:rPr lang="en-GB" dirty="0">
                <a:solidFill>
                  <a:schemeClr val="accent6">
                    <a:lumMod val="50000"/>
                  </a:schemeClr>
                </a:solidFill>
              </a:rPr>
              <a:t>Joint </a:t>
            </a:r>
            <a:r>
              <a:rPr lang="en-GB" dirty="0" smtClean="0">
                <a:solidFill>
                  <a:schemeClr val="accent6">
                    <a:lumMod val="50000"/>
                  </a:schemeClr>
                </a:solidFill>
              </a:rPr>
              <a:t>pain</a:t>
            </a:r>
            <a:endParaRPr lang="en-GB" dirty="0">
              <a:solidFill>
                <a:schemeClr val="accent6">
                  <a:lumMod val="50000"/>
                </a:schemeClr>
              </a:solidFill>
            </a:endParaRPr>
          </a:p>
        </p:txBody>
      </p:sp>
      <p:sp>
        <p:nvSpPr>
          <p:cNvPr id="13" name="TextBox 12"/>
          <p:cNvSpPr txBox="1"/>
          <p:nvPr/>
        </p:nvSpPr>
        <p:spPr>
          <a:xfrm>
            <a:off x="3713105" y="76495"/>
            <a:ext cx="3873112" cy="461665"/>
          </a:xfrm>
          <a:prstGeom prst="rect">
            <a:avLst/>
          </a:prstGeom>
          <a:noFill/>
        </p:spPr>
        <p:txBody>
          <a:bodyPr wrap="none" rtlCol="0">
            <a:spAutoFit/>
          </a:bodyPr>
          <a:lstStyle/>
          <a:p>
            <a:r>
              <a:rPr lang="en-GB" sz="2400" b="1" dirty="0" smtClean="0"/>
              <a:t>What does Rubella look like?</a:t>
            </a:r>
            <a:endParaRPr lang="en-GB" sz="2400" b="1" dirty="0"/>
          </a:p>
        </p:txBody>
      </p:sp>
    </p:spTree>
    <p:extLst>
      <p:ext uri="{BB962C8B-B14F-4D97-AF65-F5344CB8AC3E}">
        <p14:creationId xmlns:p14="http://schemas.microsoft.com/office/powerpoint/2010/main" val="375937470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90193" y="1191717"/>
            <a:ext cx="11481847" cy="4524315"/>
          </a:xfrm>
          <a:prstGeom prst="rect">
            <a:avLst/>
          </a:prstGeom>
        </p:spPr>
        <p:txBody>
          <a:bodyPr wrap="square">
            <a:spAutoFit/>
          </a:bodyPr>
          <a:lstStyle/>
          <a:p>
            <a:pPr>
              <a:lnSpc>
                <a:spcPct val="200000"/>
              </a:lnSpc>
            </a:pPr>
            <a:r>
              <a:rPr lang="en-GB" dirty="0" smtClean="0">
                <a:solidFill>
                  <a:schemeClr val="accent6">
                    <a:lumMod val="50000"/>
                  </a:schemeClr>
                </a:solidFill>
              </a:rPr>
              <a:t>Rubella </a:t>
            </a:r>
            <a:r>
              <a:rPr lang="en-GB" dirty="0">
                <a:solidFill>
                  <a:schemeClr val="accent6">
                    <a:lumMod val="50000"/>
                  </a:schemeClr>
                </a:solidFill>
              </a:rPr>
              <a:t>is very dangerous for a </a:t>
            </a:r>
            <a:r>
              <a:rPr lang="en-GB" u="sng" dirty="0">
                <a:solidFill>
                  <a:schemeClr val="accent6">
                    <a:lumMod val="50000"/>
                  </a:schemeClr>
                </a:solidFill>
              </a:rPr>
              <a:t>pregnant</a:t>
            </a:r>
            <a:r>
              <a:rPr lang="en-GB" dirty="0">
                <a:solidFill>
                  <a:schemeClr val="accent6">
                    <a:lumMod val="50000"/>
                  </a:schemeClr>
                </a:solidFill>
              </a:rPr>
              <a:t> woman and her developing </a:t>
            </a:r>
            <a:r>
              <a:rPr lang="en-GB" dirty="0" smtClean="0">
                <a:solidFill>
                  <a:schemeClr val="accent6">
                    <a:lumMod val="50000"/>
                  </a:schemeClr>
                </a:solidFill>
              </a:rPr>
              <a:t>baby and can lead to </a:t>
            </a:r>
            <a:r>
              <a:rPr lang="en-GB" b="1" dirty="0" smtClean="0">
                <a:solidFill>
                  <a:schemeClr val="accent6">
                    <a:lumMod val="50000"/>
                  </a:schemeClr>
                </a:solidFill>
              </a:rPr>
              <a:t>Congenital Rubella Syndrome</a:t>
            </a:r>
            <a:r>
              <a:rPr lang="en-GB" dirty="0" smtClean="0">
                <a:solidFill>
                  <a:schemeClr val="accent6">
                    <a:lumMod val="50000"/>
                  </a:schemeClr>
                </a:solidFill>
              </a:rPr>
              <a:t>.</a:t>
            </a:r>
          </a:p>
          <a:p>
            <a:pPr>
              <a:lnSpc>
                <a:spcPct val="200000"/>
              </a:lnSpc>
            </a:pPr>
            <a:r>
              <a:rPr lang="en-GB" dirty="0" smtClean="0">
                <a:solidFill>
                  <a:schemeClr val="accent6">
                    <a:lumMod val="50000"/>
                  </a:schemeClr>
                </a:solidFill>
              </a:rPr>
              <a:t>This can cause baby to be born with: </a:t>
            </a:r>
          </a:p>
          <a:p>
            <a:pPr marL="285750" indent="-285750">
              <a:lnSpc>
                <a:spcPct val="200000"/>
              </a:lnSpc>
              <a:buFont typeface="Arial" panose="020B0604020202020204" pitchFamily="34" charset="0"/>
              <a:buChar char="•"/>
            </a:pPr>
            <a:r>
              <a:rPr lang="en-GB" dirty="0" smtClean="0">
                <a:solidFill>
                  <a:schemeClr val="accent6">
                    <a:lumMod val="50000"/>
                  </a:schemeClr>
                </a:solidFill>
              </a:rPr>
              <a:t>Deafness</a:t>
            </a:r>
            <a:endParaRPr lang="en-GB" dirty="0">
              <a:solidFill>
                <a:schemeClr val="accent6">
                  <a:lumMod val="50000"/>
                </a:schemeClr>
              </a:solidFill>
            </a:endParaRPr>
          </a:p>
          <a:p>
            <a:pPr marL="285750" indent="-285750">
              <a:lnSpc>
                <a:spcPct val="200000"/>
              </a:lnSpc>
              <a:buFont typeface="Arial" panose="020B0604020202020204" pitchFamily="34" charset="0"/>
              <a:buChar char="•"/>
            </a:pPr>
            <a:r>
              <a:rPr lang="en-GB" dirty="0">
                <a:solidFill>
                  <a:schemeClr val="accent6">
                    <a:lumMod val="50000"/>
                  </a:schemeClr>
                </a:solidFill>
              </a:rPr>
              <a:t>Cataracts</a:t>
            </a:r>
          </a:p>
          <a:p>
            <a:pPr marL="285750" indent="-285750">
              <a:lnSpc>
                <a:spcPct val="200000"/>
              </a:lnSpc>
              <a:buFont typeface="Arial" panose="020B0604020202020204" pitchFamily="34" charset="0"/>
              <a:buChar char="•"/>
            </a:pPr>
            <a:r>
              <a:rPr lang="en-GB" dirty="0">
                <a:solidFill>
                  <a:schemeClr val="accent6">
                    <a:lumMod val="50000"/>
                  </a:schemeClr>
                </a:solidFill>
              </a:rPr>
              <a:t>Heart defects</a:t>
            </a:r>
          </a:p>
          <a:p>
            <a:pPr marL="285750" indent="-285750">
              <a:lnSpc>
                <a:spcPct val="200000"/>
              </a:lnSpc>
              <a:buFont typeface="Arial" panose="020B0604020202020204" pitchFamily="34" charset="0"/>
              <a:buChar char="•"/>
            </a:pPr>
            <a:r>
              <a:rPr lang="en-GB" dirty="0">
                <a:solidFill>
                  <a:schemeClr val="accent6">
                    <a:lumMod val="50000"/>
                  </a:schemeClr>
                </a:solidFill>
              </a:rPr>
              <a:t>Intellectual disabilities</a:t>
            </a:r>
          </a:p>
          <a:p>
            <a:pPr marL="285750" indent="-285750">
              <a:lnSpc>
                <a:spcPct val="200000"/>
              </a:lnSpc>
              <a:buFont typeface="Arial" panose="020B0604020202020204" pitchFamily="34" charset="0"/>
              <a:buChar char="•"/>
            </a:pPr>
            <a:r>
              <a:rPr lang="en-GB" dirty="0">
                <a:solidFill>
                  <a:schemeClr val="accent6">
                    <a:lumMod val="50000"/>
                  </a:schemeClr>
                </a:solidFill>
              </a:rPr>
              <a:t>Liver and spleen damage</a:t>
            </a:r>
          </a:p>
          <a:p>
            <a:pPr marL="285750" indent="-285750">
              <a:lnSpc>
                <a:spcPct val="200000"/>
              </a:lnSpc>
              <a:buFont typeface="Arial" panose="020B0604020202020204" pitchFamily="34" charset="0"/>
              <a:buChar char="•"/>
            </a:pPr>
            <a:r>
              <a:rPr lang="en-GB" dirty="0">
                <a:solidFill>
                  <a:schemeClr val="accent6">
                    <a:lumMod val="50000"/>
                  </a:schemeClr>
                </a:solidFill>
              </a:rPr>
              <a:t>Low birth </a:t>
            </a:r>
            <a:r>
              <a:rPr lang="en-GB" dirty="0" smtClean="0">
                <a:solidFill>
                  <a:schemeClr val="accent6">
                    <a:lumMod val="50000"/>
                  </a:schemeClr>
                </a:solidFill>
              </a:rPr>
              <a:t>weight</a:t>
            </a:r>
            <a:endParaRPr lang="en-GB" dirty="0">
              <a:solidFill>
                <a:schemeClr val="accent6">
                  <a:lumMod val="50000"/>
                </a:schemeClr>
              </a:solidFill>
            </a:endParaRPr>
          </a:p>
        </p:txBody>
      </p:sp>
      <p:sp>
        <p:nvSpPr>
          <p:cNvPr id="6" name="TextBox 5"/>
          <p:cNvSpPr txBox="1"/>
          <p:nvPr/>
        </p:nvSpPr>
        <p:spPr>
          <a:xfrm>
            <a:off x="2977814" y="307328"/>
            <a:ext cx="5208798" cy="461665"/>
          </a:xfrm>
          <a:prstGeom prst="rect">
            <a:avLst/>
          </a:prstGeom>
          <a:noFill/>
        </p:spPr>
        <p:txBody>
          <a:bodyPr wrap="none" rtlCol="0">
            <a:spAutoFit/>
          </a:bodyPr>
          <a:lstStyle/>
          <a:p>
            <a:r>
              <a:rPr lang="en-GB" sz="2400" b="1" dirty="0" smtClean="0"/>
              <a:t>What are the complications of Rubella?</a:t>
            </a:r>
            <a:endParaRPr lang="en-GB" sz="2400" b="1" dirty="0"/>
          </a:p>
        </p:txBody>
      </p:sp>
    </p:spTree>
    <p:extLst>
      <p:ext uri="{BB962C8B-B14F-4D97-AF65-F5344CB8AC3E}">
        <p14:creationId xmlns:p14="http://schemas.microsoft.com/office/powerpoint/2010/main" val="362526119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land now seeing clusters of measles c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799" y="2096868"/>
            <a:ext cx="7315200" cy="4114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1083" y="87886"/>
            <a:ext cx="4066178" cy="707886"/>
          </a:xfrm>
          <a:prstGeom prst="rect">
            <a:avLst/>
          </a:prstGeom>
          <a:noFill/>
        </p:spPr>
        <p:txBody>
          <a:bodyPr wrap="none" rtlCol="0">
            <a:spAutoFit/>
          </a:bodyPr>
          <a:lstStyle/>
          <a:p>
            <a:r>
              <a:rPr lang="en-GB" sz="4000" b="1" u="sng" dirty="0" smtClean="0"/>
              <a:t>Measles Outbreak</a:t>
            </a:r>
            <a:endParaRPr lang="en-GB" sz="4000" b="1" u="sng" dirty="0"/>
          </a:p>
        </p:txBody>
      </p:sp>
      <p:sp>
        <p:nvSpPr>
          <p:cNvPr id="3" name="Rectangle 2"/>
          <p:cNvSpPr/>
          <p:nvPr/>
        </p:nvSpPr>
        <p:spPr>
          <a:xfrm>
            <a:off x="976651" y="795772"/>
            <a:ext cx="10660029" cy="1600438"/>
          </a:xfrm>
          <a:prstGeom prst="rect">
            <a:avLst/>
          </a:prstGeom>
        </p:spPr>
        <p:txBody>
          <a:bodyPr wrap="square">
            <a:spAutoFit/>
          </a:bodyPr>
          <a:lstStyle/>
          <a:p>
            <a:pPr algn="ctr"/>
            <a:r>
              <a:rPr lang="en-GB" sz="2000" dirty="0" smtClean="0"/>
              <a:t>Break out of Measles all over England are being seen in 2024</a:t>
            </a:r>
          </a:p>
          <a:p>
            <a:pPr algn="ctr"/>
            <a:r>
              <a:rPr lang="en-GB" sz="2000" dirty="0" smtClean="0"/>
              <a:t>12</a:t>
            </a:r>
            <a:r>
              <a:rPr lang="en-GB" sz="2000" dirty="0"/>
              <a:t>% </a:t>
            </a:r>
            <a:r>
              <a:rPr lang="en-GB" sz="2000" dirty="0" smtClean="0"/>
              <a:t>of all </a:t>
            </a:r>
            <a:r>
              <a:rPr lang="en-GB" sz="2000" dirty="0"/>
              <a:t>cases have been in </a:t>
            </a:r>
            <a:r>
              <a:rPr lang="en-GB" sz="2000" dirty="0" smtClean="0"/>
              <a:t>London</a:t>
            </a:r>
          </a:p>
          <a:p>
            <a:pPr algn="ctr"/>
            <a:r>
              <a:rPr lang="en-GB" sz="2000" dirty="0" smtClean="0"/>
              <a:t>This is due to low vaccination levels and we can avoid children being unwell if we vaccinate </a:t>
            </a:r>
            <a:r>
              <a:rPr lang="en-GB" sz="2000" u="sng" dirty="0" smtClean="0"/>
              <a:t>as soon as possible</a:t>
            </a:r>
            <a:r>
              <a:rPr lang="en-GB" sz="1600" dirty="0" smtClean="0"/>
              <a:t>!</a:t>
            </a:r>
          </a:p>
          <a:p>
            <a:endParaRPr lang="en-GB" dirty="0"/>
          </a:p>
        </p:txBody>
      </p:sp>
      <p:sp>
        <p:nvSpPr>
          <p:cNvPr id="4" name="Rectangle 3"/>
          <p:cNvSpPr/>
          <p:nvPr/>
        </p:nvSpPr>
        <p:spPr>
          <a:xfrm>
            <a:off x="300853" y="6211669"/>
            <a:ext cx="11726639" cy="646331"/>
          </a:xfrm>
          <a:prstGeom prst="rect">
            <a:avLst/>
          </a:prstGeom>
        </p:spPr>
        <p:txBody>
          <a:bodyPr wrap="square">
            <a:spAutoFit/>
          </a:bodyPr>
          <a:lstStyle/>
          <a:p>
            <a:pPr algn="ctr"/>
            <a:r>
              <a:rPr lang="en-GB" b="1" dirty="0"/>
              <a:t>The MMR vaccine is very safe and effective</a:t>
            </a:r>
            <a:r>
              <a:rPr lang="en-GB" dirty="0"/>
              <a:t>. Two doses of MMR vaccine are about 97% effective at preventing measles; </a:t>
            </a:r>
            <a:endParaRPr lang="en-GB" dirty="0" smtClean="0"/>
          </a:p>
          <a:p>
            <a:pPr algn="ctr"/>
            <a:r>
              <a:rPr lang="en-GB" dirty="0" smtClean="0"/>
              <a:t>one </a:t>
            </a:r>
            <a:r>
              <a:rPr lang="en-GB" dirty="0"/>
              <a:t>dose is about 93% effective.</a:t>
            </a:r>
          </a:p>
        </p:txBody>
      </p:sp>
    </p:spTree>
    <p:extLst>
      <p:ext uri="{BB962C8B-B14F-4D97-AF65-F5344CB8AC3E}">
        <p14:creationId xmlns:p14="http://schemas.microsoft.com/office/powerpoint/2010/main" val="127574549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455" y="713983"/>
            <a:ext cx="12157545" cy="5361140"/>
          </a:xfrm>
          <a:prstGeom prst="rect">
            <a:avLst/>
          </a:prstGeom>
        </p:spPr>
      </p:pic>
    </p:spTree>
    <p:extLst>
      <p:ext uri="{BB962C8B-B14F-4D97-AF65-F5344CB8AC3E}">
        <p14:creationId xmlns:p14="http://schemas.microsoft.com/office/powerpoint/2010/main" val="395622165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0794" y="955281"/>
            <a:ext cx="4629369" cy="4819218"/>
          </a:xfrm>
          <a:prstGeom prst="rect">
            <a:avLst/>
          </a:prstGeom>
        </p:spPr>
      </p:pic>
      <p:pic>
        <p:nvPicPr>
          <p:cNvPr id="4" name="Picture 3"/>
          <p:cNvPicPr>
            <a:picLocks noChangeAspect="1"/>
          </p:cNvPicPr>
          <p:nvPr/>
        </p:nvPicPr>
        <p:blipFill>
          <a:blip r:embed="rId3"/>
          <a:stretch>
            <a:fillRect/>
          </a:stretch>
        </p:blipFill>
        <p:spPr>
          <a:xfrm>
            <a:off x="5470163" y="955281"/>
            <a:ext cx="5894811" cy="4819218"/>
          </a:xfrm>
          <a:prstGeom prst="rect">
            <a:avLst/>
          </a:prstGeom>
        </p:spPr>
      </p:pic>
      <p:cxnSp>
        <p:nvCxnSpPr>
          <p:cNvPr id="6" name="Straight Connector 5"/>
          <p:cNvCxnSpPr/>
          <p:nvPr/>
        </p:nvCxnSpPr>
        <p:spPr>
          <a:xfrm>
            <a:off x="5470163" y="955281"/>
            <a:ext cx="0" cy="4819218"/>
          </a:xfrm>
          <a:prstGeom prst="line">
            <a:avLst/>
          </a:prstGeom>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3735047" y="0"/>
            <a:ext cx="404142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MMR Vaccine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523782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1A0C4-D221-6BA7-22CA-FC7B365E337B}"/>
              </a:ext>
            </a:extLst>
          </p:cNvPr>
          <p:cNvSpPr txBox="1"/>
          <p:nvPr/>
        </p:nvSpPr>
        <p:spPr>
          <a:xfrm>
            <a:off x="2293204" y="3006801"/>
            <a:ext cx="8123391" cy="892552"/>
          </a:xfrm>
          <a:prstGeom prst="rect">
            <a:avLst/>
          </a:prstGeom>
          <a:noFill/>
        </p:spPr>
        <p:txBody>
          <a:bodyPr wrap="square" rtlCol="0">
            <a:spAutoFit/>
          </a:bodyPr>
          <a:lstStyle/>
          <a:p>
            <a:r>
              <a:rPr lang="en-GB" sz="2800" b="1" u="sng" dirty="0">
                <a:solidFill>
                  <a:srgbClr val="002060"/>
                </a:solidFill>
              </a:rPr>
              <a:t>What diseases are currently spreading in London?</a:t>
            </a:r>
          </a:p>
          <a:p>
            <a:endParaRPr lang="en-GB" sz="24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9275BBD-4FBE-6A97-770C-6DA90009358D}"/>
              </a:ext>
            </a:extLst>
          </p:cNvPr>
          <p:cNvSpPr txBox="1"/>
          <p:nvPr/>
        </p:nvSpPr>
        <p:spPr>
          <a:xfrm>
            <a:off x="100897" y="2863436"/>
            <a:ext cx="2055201"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COVID</a:t>
            </a:r>
          </a:p>
          <a:p>
            <a:pPr algn="ctr"/>
            <a:r>
              <a:rPr lang="ar-AE" sz="2400" b="1" dirty="0" smtClean="0">
                <a:solidFill>
                  <a:srgbClr val="002060"/>
                </a:solidFill>
              </a:rPr>
              <a:t>فيروس كورونا</a:t>
            </a:r>
            <a:endParaRPr lang="en-GB" sz="2400" b="1" dirty="0" smtClean="0">
              <a:solidFill>
                <a:srgbClr val="002060"/>
              </a:solidFill>
            </a:endParaRPr>
          </a:p>
          <a:p>
            <a:pPr algn="ctr"/>
            <a:r>
              <a:rPr lang="as-IN" sz="2400" b="1" dirty="0" smtClean="0">
                <a:solidFill>
                  <a:srgbClr val="002060"/>
                </a:solidFill>
              </a:rPr>
              <a:t>কোভিড</a:t>
            </a:r>
            <a:endParaRPr lang="en-GB" sz="2400" b="1" dirty="0">
              <a:solidFill>
                <a:srgbClr val="002060"/>
              </a:solidFill>
            </a:endParaRPr>
          </a:p>
        </p:txBody>
      </p:sp>
      <p:sp>
        <p:nvSpPr>
          <p:cNvPr id="4" name="TextBox 3">
            <a:extLst>
              <a:ext uri="{FF2B5EF4-FFF2-40B4-BE49-F238E27FC236}">
                <a16:creationId xmlns:a16="http://schemas.microsoft.com/office/drawing/2014/main" id="{46B6D137-4E63-A050-98FD-3B6470C022A8}"/>
              </a:ext>
            </a:extLst>
          </p:cNvPr>
          <p:cNvSpPr txBox="1"/>
          <p:nvPr/>
        </p:nvSpPr>
        <p:spPr>
          <a:xfrm>
            <a:off x="10553701" y="2433928"/>
            <a:ext cx="136103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Polio</a:t>
            </a:r>
          </a:p>
          <a:p>
            <a:pPr algn="ctr"/>
            <a:r>
              <a:rPr lang="ar-AE" sz="2400" b="1" dirty="0" smtClean="0">
                <a:solidFill>
                  <a:srgbClr val="002060"/>
                </a:solidFill>
              </a:rPr>
              <a:t>شلل الأطفال</a:t>
            </a:r>
            <a:endParaRPr lang="en-GB" sz="2400" b="1" dirty="0" smtClean="0">
              <a:solidFill>
                <a:srgbClr val="002060"/>
              </a:solidFill>
            </a:endParaRPr>
          </a:p>
          <a:p>
            <a:pPr algn="ctr"/>
            <a:r>
              <a:rPr lang="as-IN" sz="2400" b="1" dirty="0" smtClean="0">
                <a:solidFill>
                  <a:srgbClr val="002060"/>
                </a:solidFill>
              </a:rPr>
              <a:t>পোলিও</a:t>
            </a:r>
            <a:endParaRPr lang="en-GB" sz="2400" b="1" dirty="0">
              <a:solidFill>
                <a:srgbClr val="002060"/>
              </a:solidFill>
            </a:endParaRPr>
          </a:p>
        </p:txBody>
      </p:sp>
      <p:sp>
        <p:nvSpPr>
          <p:cNvPr id="5" name="TextBox 4">
            <a:extLst>
              <a:ext uri="{FF2B5EF4-FFF2-40B4-BE49-F238E27FC236}">
                <a16:creationId xmlns:a16="http://schemas.microsoft.com/office/drawing/2014/main" id="{46B1BB49-02CB-80B1-6A53-D98AF45D88BE}"/>
              </a:ext>
            </a:extLst>
          </p:cNvPr>
          <p:cNvSpPr txBox="1"/>
          <p:nvPr/>
        </p:nvSpPr>
        <p:spPr>
          <a:xfrm>
            <a:off x="2025688" y="4213405"/>
            <a:ext cx="178528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Measles</a:t>
            </a:r>
          </a:p>
          <a:p>
            <a:pPr algn="ctr"/>
            <a:r>
              <a:rPr lang="ar-AE" sz="2400" b="1" dirty="0" smtClean="0">
                <a:solidFill>
                  <a:srgbClr val="002060"/>
                </a:solidFill>
              </a:rPr>
              <a:t>مرض الحصبة</a:t>
            </a:r>
            <a:endParaRPr lang="en-GB" sz="2400" b="1" dirty="0" smtClean="0">
              <a:solidFill>
                <a:srgbClr val="002060"/>
              </a:solidFill>
            </a:endParaRPr>
          </a:p>
          <a:p>
            <a:pPr algn="ctr"/>
            <a:r>
              <a:rPr lang="as-IN" sz="2400" b="1" dirty="0" smtClean="0">
                <a:solidFill>
                  <a:srgbClr val="002060"/>
                </a:solidFill>
              </a:rPr>
              <a:t>হাম</a:t>
            </a:r>
            <a:endParaRPr lang="en-GB" sz="2400" b="1" dirty="0">
              <a:solidFill>
                <a:srgbClr val="002060"/>
              </a:solidFill>
            </a:endParaRPr>
          </a:p>
        </p:txBody>
      </p:sp>
      <p:sp>
        <p:nvSpPr>
          <p:cNvPr id="6" name="TextBox 5">
            <a:extLst>
              <a:ext uri="{FF2B5EF4-FFF2-40B4-BE49-F238E27FC236}">
                <a16:creationId xmlns:a16="http://schemas.microsoft.com/office/drawing/2014/main" id="{6BA37C6D-B99E-D576-3ECC-2F6CB94971C7}"/>
              </a:ext>
            </a:extLst>
          </p:cNvPr>
          <p:cNvSpPr txBox="1"/>
          <p:nvPr/>
        </p:nvSpPr>
        <p:spPr>
          <a:xfrm>
            <a:off x="9369014" y="5520483"/>
            <a:ext cx="2369374"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Shingles</a:t>
            </a:r>
          </a:p>
          <a:p>
            <a:pPr algn="ctr"/>
            <a:r>
              <a:rPr lang="ar-AE" sz="2400" b="1" dirty="0" smtClean="0">
                <a:solidFill>
                  <a:srgbClr val="002060"/>
                </a:solidFill>
              </a:rPr>
              <a:t>هربس نطاقي</a:t>
            </a:r>
            <a:endParaRPr lang="en-GB" sz="2400" b="1" dirty="0" smtClean="0">
              <a:solidFill>
                <a:srgbClr val="002060"/>
              </a:solidFill>
            </a:endParaRPr>
          </a:p>
          <a:p>
            <a:pPr algn="ctr"/>
            <a:r>
              <a:rPr lang="as-IN" sz="2400" b="1" dirty="0" smtClean="0">
                <a:solidFill>
                  <a:srgbClr val="002060"/>
                </a:solidFill>
              </a:rPr>
              <a:t>দাদ</a:t>
            </a:r>
            <a:endParaRPr lang="en-GB" sz="2400" b="1" dirty="0">
              <a:solidFill>
                <a:srgbClr val="002060"/>
              </a:solidFill>
            </a:endParaRPr>
          </a:p>
        </p:txBody>
      </p:sp>
      <p:sp>
        <p:nvSpPr>
          <p:cNvPr id="7" name="TextBox 6">
            <a:extLst>
              <a:ext uri="{FF2B5EF4-FFF2-40B4-BE49-F238E27FC236}">
                <a16:creationId xmlns:a16="http://schemas.microsoft.com/office/drawing/2014/main" id="{6A1E6A85-FD72-E5E4-94F9-EF1B509B753F}"/>
              </a:ext>
            </a:extLst>
          </p:cNvPr>
          <p:cNvSpPr txBox="1"/>
          <p:nvPr/>
        </p:nvSpPr>
        <p:spPr>
          <a:xfrm>
            <a:off x="3267523" y="1615797"/>
            <a:ext cx="2088248"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Tetanus</a:t>
            </a:r>
          </a:p>
          <a:p>
            <a:pPr algn="ctr"/>
            <a:r>
              <a:rPr lang="ar-AE" sz="2400" b="1" dirty="0" smtClean="0">
                <a:solidFill>
                  <a:srgbClr val="002060"/>
                </a:solidFill>
              </a:rPr>
              <a:t>كُزاز</a:t>
            </a:r>
            <a:endParaRPr lang="en-GB" sz="2400" b="1" dirty="0" smtClean="0">
              <a:solidFill>
                <a:srgbClr val="002060"/>
              </a:solidFill>
            </a:endParaRPr>
          </a:p>
          <a:p>
            <a:pPr algn="ctr"/>
            <a:r>
              <a:rPr lang="as-IN" sz="2400" b="1" dirty="0" smtClean="0">
                <a:solidFill>
                  <a:srgbClr val="002060"/>
                </a:solidFill>
              </a:rPr>
              <a:t>টিটেনাস</a:t>
            </a:r>
            <a:endParaRPr lang="en-GB" sz="2400" b="1" dirty="0">
              <a:solidFill>
                <a:srgbClr val="002060"/>
              </a:solidFill>
            </a:endParaRPr>
          </a:p>
        </p:txBody>
      </p:sp>
      <p:sp>
        <p:nvSpPr>
          <p:cNvPr id="8" name="TextBox 7">
            <a:extLst>
              <a:ext uri="{FF2B5EF4-FFF2-40B4-BE49-F238E27FC236}">
                <a16:creationId xmlns:a16="http://schemas.microsoft.com/office/drawing/2014/main" id="{E6DADC00-5340-58BE-F3FF-C7358EC13B48}"/>
              </a:ext>
            </a:extLst>
          </p:cNvPr>
          <p:cNvSpPr txBox="1"/>
          <p:nvPr/>
        </p:nvSpPr>
        <p:spPr>
          <a:xfrm>
            <a:off x="781416" y="485039"/>
            <a:ext cx="2697956"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Influenza</a:t>
            </a:r>
          </a:p>
          <a:p>
            <a:pPr algn="ctr"/>
            <a:r>
              <a:rPr lang="ar-AE" sz="2400" b="1" dirty="0" smtClean="0">
                <a:solidFill>
                  <a:srgbClr val="002060"/>
                </a:solidFill>
              </a:rPr>
              <a:t>الانفلونزا</a:t>
            </a:r>
            <a:endParaRPr lang="en-GB" sz="2400" b="1" dirty="0" smtClean="0">
              <a:solidFill>
                <a:srgbClr val="002060"/>
              </a:solidFill>
            </a:endParaRPr>
          </a:p>
          <a:p>
            <a:pPr algn="ctr"/>
            <a:r>
              <a:rPr lang="as-IN" sz="2400" b="1" dirty="0" smtClean="0">
                <a:solidFill>
                  <a:srgbClr val="002060"/>
                </a:solidFill>
              </a:rPr>
              <a:t>ইনফ্লুয়েঞ্জা</a:t>
            </a:r>
            <a:endParaRPr lang="en-GB" sz="2400" b="1" dirty="0">
              <a:solidFill>
                <a:srgbClr val="002060"/>
              </a:solidFill>
            </a:endParaRPr>
          </a:p>
        </p:txBody>
      </p:sp>
      <p:sp>
        <p:nvSpPr>
          <p:cNvPr id="9" name="TextBox 8">
            <a:extLst>
              <a:ext uri="{FF2B5EF4-FFF2-40B4-BE49-F238E27FC236}">
                <a16:creationId xmlns:a16="http://schemas.microsoft.com/office/drawing/2014/main" id="{5878FAF8-BC34-7434-99F7-788B21BB4F6D}"/>
              </a:ext>
            </a:extLst>
          </p:cNvPr>
          <p:cNvSpPr txBox="1"/>
          <p:nvPr/>
        </p:nvSpPr>
        <p:spPr>
          <a:xfrm>
            <a:off x="8440787" y="1110970"/>
            <a:ext cx="2284598"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Diphtheria</a:t>
            </a:r>
          </a:p>
          <a:p>
            <a:pPr algn="ctr"/>
            <a:r>
              <a:rPr lang="ar-AE" sz="2400" b="1" dirty="0" smtClean="0">
                <a:solidFill>
                  <a:srgbClr val="002060"/>
                </a:solidFill>
              </a:rPr>
              <a:t>الخناق</a:t>
            </a:r>
            <a:endParaRPr lang="en-GB" sz="2400" b="1" dirty="0" smtClean="0">
              <a:solidFill>
                <a:srgbClr val="002060"/>
              </a:solidFill>
            </a:endParaRPr>
          </a:p>
          <a:p>
            <a:pPr algn="ctr"/>
            <a:r>
              <a:rPr lang="as-IN" sz="2400" b="1" dirty="0" smtClean="0">
                <a:solidFill>
                  <a:srgbClr val="002060"/>
                </a:solidFill>
              </a:rPr>
              <a:t>ডিপথেরিয়া</a:t>
            </a:r>
            <a:endParaRPr lang="en-GB" sz="2400" b="1" dirty="0">
              <a:solidFill>
                <a:srgbClr val="002060"/>
              </a:solidFill>
            </a:endParaRPr>
          </a:p>
        </p:txBody>
      </p:sp>
      <p:sp>
        <p:nvSpPr>
          <p:cNvPr id="13" name="TextBox 12">
            <a:extLst>
              <a:ext uri="{FF2B5EF4-FFF2-40B4-BE49-F238E27FC236}">
                <a16:creationId xmlns:a16="http://schemas.microsoft.com/office/drawing/2014/main" id="{7C4F4342-81A0-B450-A119-2BF5640F2218}"/>
              </a:ext>
            </a:extLst>
          </p:cNvPr>
          <p:cNvSpPr txBox="1"/>
          <p:nvPr/>
        </p:nvSpPr>
        <p:spPr>
          <a:xfrm>
            <a:off x="6904412" y="3719990"/>
            <a:ext cx="3072750"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a:solidFill>
                  <a:srgbClr val="002060"/>
                </a:solidFill>
              </a:rPr>
              <a:t>Whooping </a:t>
            </a:r>
            <a:r>
              <a:rPr lang="en-GB" sz="2400" b="1" dirty="0" smtClean="0">
                <a:solidFill>
                  <a:srgbClr val="002060"/>
                </a:solidFill>
              </a:rPr>
              <a:t>Cough</a:t>
            </a:r>
          </a:p>
          <a:p>
            <a:pPr algn="ctr"/>
            <a:r>
              <a:rPr lang="ar-AE" sz="2400" b="1" dirty="0" smtClean="0">
                <a:solidFill>
                  <a:srgbClr val="002060"/>
                </a:solidFill>
              </a:rPr>
              <a:t>السعال الديكي</a:t>
            </a:r>
            <a:endParaRPr lang="en-GB" sz="2400" b="1" dirty="0" smtClean="0">
              <a:solidFill>
                <a:srgbClr val="002060"/>
              </a:solidFill>
            </a:endParaRPr>
          </a:p>
          <a:p>
            <a:pPr algn="ctr"/>
            <a:r>
              <a:rPr lang="as-IN" sz="2400" b="1" dirty="0" smtClean="0">
                <a:solidFill>
                  <a:srgbClr val="002060"/>
                </a:solidFill>
              </a:rPr>
              <a:t>হুপিং কাশি</a:t>
            </a:r>
            <a:endParaRPr lang="en-GB" sz="2400" b="1" dirty="0">
              <a:solidFill>
                <a:srgbClr val="002060"/>
              </a:solidFill>
            </a:endParaRPr>
          </a:p>
        </p:txBody>
      </p:sp>
      <p:sp>
        <p:nvSpPr>
          <p:cNvPr id="14" name="TextBox 13">
            <a:extLst>
              <a:ext uri="{FF2B5EF4-FFF2-40B4-BE49-F238E27FC236}">
                <a16:creationId xmlns:a16="http://schemas.microsoft.com/office/drawing/2014/main" id="{45F2761D-4311-B8C2-0716-5756D130247B}"/>
              </a:ext>
            </a:extLst>
          </p:cNvPr>
          <p:cNvSpPr txBox="1"/>
          <p:nvPr/>
        </p:nvSpPr>
        <p:spPr>
          <a:xfrm>
            <a:off x="4442454" y="4920319"/>
            <a:ext cx="2292894"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Hepatitis</a:t>
            </a:r>
          </a:p>
          <a:p>
            <a:pPr algn="ctr"/>
            <a:r>
              <a:rPr lang="ar-AE" sz="2400" b="1" dirty="0" smtClean="0">
                <a:solidFill>
                  <a:srgbClr val="002060"/>
                </a:solidFill>
              </a:rPr>
              <a:t>التهاب الكبد</a:t>
            </a:r>
            <a:endParaRPr lang="en-GB" sz="2400" b="1" dirty="0" smtClean="0">
              <a:solidFill>
                <a:srgbClr val="002060"/>
              </a:solidFill>
            </a:endParaRPr>
          </a:p>
          <a:p>
            <a:pPr algn="ctr"/>
            <a:r>
              <a:rPr lang="as-IN" sz="2400" b="1" dirty="0" smtClean="0">
                <a:solidFill>
                  <a:srgbClr val="002060"/>
                </a:solidFill>
              </a:rPr>
              <a:t>হেপাটাইটিস</a:t>
            </a:r>
            <a:endParaRPr lang="en-GB" sz="2400" b="1" dirty="0">
              <a:solidFill>
                <a:srgbClr val="002060"/>
              </a:solidFill>
            </a:endParaRPr>
          </a:p>
        </p:txBody>
      </p:sp>
      <p:sp>
        <p:nvSpPr>
          <p:cNvPr id="10" name="TextBox 9">
            <a:extLst>
              <a:ext uri="{FF2B5EF4-FFF2-40B4-BE49-F238E27FC236}">
                <a16:creationId xmlns:a16="http://schemas.microsoft.com/office/drawing/2014/main" id="{AB62B71D-7D1C-9BED-F3C5-6B09FE731405}"/>
              </a:ext>
            </a:extLst>
          </p:cNvPr>
          <p:cNvSpPr txBox="1"/>
          <p:nvPr/>
        </p:nvSpPr>
        <p:spPr>
          <a:xfrm>
            <a:off x="6118775" y="415468"/>
            <a:ext cx="196720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Mumps</a:t>
            </a:r>
          </a:p>
          <a:p>
            <a:pPr algn="ctr"/>
            <a:r>
              <a:rPr lang="ar-AE" sz="2400" b="1" dirty="0" smtClean="0">
                <a:solidFill>
                  <a:srgbClr val="002060"/>
                </a:solidFill>
              </a:rPr>
              <a:t>النكاف</a:t>
            </a:r>
            <a:endParaRPr lang="en-GB" sz="2400" b="1" dirty="0" smtClean="0">
              <a:solidFill>
                <a:srgbClr val="002060"/>
              </a:solidFill>
            </a:endParaRPr>
          </a:p>
          <a:p>
            <a:pPr algn="ctr"/>
            <a:r>
              <a:rPr lang="as-IN" sz="2400" b="1" dirty="0" smtClean="0">
                <a:solidFill>
                  <a:srgbClr val="002060"/>
                </a:solidFill>
              </a:rPr>
              <a:t>মাম্পস</a:t>
            </a:r>
            <a:endParaRPr lang="en-GB" sz="2400" b="1" dirty="0">
              <a:solidFill>
                <a:srgbClr val="002060"/>
              </a:solidFill>
            </a:endParaRPr>
          </a:p>
        </p:txBody>
      </p:sp>
    </p:spTree>
    <p:extLst>
      <p:ext uri="{BB962C8B-B14F-4D97-AF65-F5344CB8AC3E}">
        <p14:creationId xmlns:p14="http://schemas.microsoft.com/office/powerpoint/2010/main" val="2103277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3" grpId="0"/>
      <p:bldP spid="14"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0755" y="1090068"/>
            <a:ext cx="4857839" cy="4828397"/>
          </a:xfrm>
          <a:prstGeom prst="rect">
            <a:avLst/>
          </a:prstGeom>
        </p:spPr>
      </p:pic>
      <p:pic>
        <p:nvPicPr>
          <p:cNvPr id="4" name="Picture 3"/>
          <p:cNvPicPr>
            <a:picLocks noChangeAspect="1"/>
          </p:cNvPicPr>
          <p:nvPr/>
        </p:nvPicPr>
        <p:blipFill>
          <a:blip r:embed="rId3"/>
          <a:stretch>
            <a:fillRect/>
          </a:stretch>
        </p:blipFill>
        <p:spPr>
          <a:xfrm>
            <a:off x="5787025" y="1090068"/>
            <a:ext cx="5120615" cy="4308650"/>
          </a:xfrm>
          <a:prstGeom prst="rect">
            <a:avLst/>
          </a:prstGeom>
        </p:spPr>
      </p:pic>
      <p:cxnSp>
        <p:nvCxnSpPr>
          <p:cNvPr id="5" name="Straight Connector 4"/>
          <p:cNvCxnSpPr/>
          <p:nvPr/>
        </p:nvCxnSpPr>
        <p:spPr>
          <a:xfrm>
            <a:off x="5628594" y="980333"/>
            <a:ext cx="0" cy="4819218"/>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6" name="Rectangle 5"/>
          <p:cNvSpPr/>
          <p:nvPr/>
        </p:nvSpPr>
        <p:spPr>
          <a:xfrm>
            <a:off x="3735047" y="0"/>
            <a:ext cx="404142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MMR Vaccine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9413542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0755" y="1090068"/>
            <a:ext cx="4857839" cy="4828397"/>
          </a:xfrm>
          <a:prstGeom prst="rect">
            <a:avLst/>
          </a:prstGeom>
        </p:spPr>
      </p:pic>
      <p:pic>
        <p:nvPicPr>
          <p:cNvPr id="4" name="Picture 3"/>
          <p:cNvPicPr>
            <a:picLocks noChangeAspect="1"/>
          </p:cNvPicPr>
          <p:nvPr/>
        </p:nvPicPr>
        <p:blipFill>
          <a:blip r:embed="rId3"/>
          <a:stretch>
            <a:fillRect/>
          </a:stretch>
        </p:blipFill>
        <p:spPr>
          <a:xfrm>
            <a:off x="5787025" y="1090068"/>
            <a:ext cx="5120615" cy="4308650"/>
          </a:xfrm>
          <a:prstGeom prst="rect">
            <a:avLst/>
          </a:prstGeom>
        </p:spPr>
      </p:pic>
      <p:cxnSp>
        <p:nvCxnSpPr>
          <p:cNvPr id="5" name="Straight Connector 4"/>
          <p:cNvCxnSpPr/>
          <p:nvPr/>
        </p:nvCxnSpPr>
        <p:spPr>
          <a:xfrm>
            <a:off x="5628594" y="980333"/>
            <a:ext cx="0" cy="4819218"/>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1796902" y="2498651"/>
            <a:ext cx="3572540" cy="269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en-GB" sz="3600" dirty="0" smtClean="0">
                <a:solidFill>
                  <a:schemeClr val="tx1"/>
                </a:solidFill>
              </a:rPr>
              <a:t>The MMR vaccine contains Mercury</a:t>
            </a:r>
            <a:endParaRPr lang="en-GB" sz="3600" dirty="0">
              <a:solidFill>
                <a:schemeClr val="tx1"/>
              </a:solidFill>
            </a:endParaRPr>
          </a:p>
        </p:txBody>
      </p:sp>
      <p:sp>
        <p:nvSpPr>
          <p:cNvPr id="6" name="Rectangle 5"/>
          <p:cNvSpPr/>
          <p:nvPr/>
        </p:nvSpPr>
        <p:spPr>
          <a:xfrm>
            <a:off x="5887746" y="2159247"/>
            <a:ext cx="5019894" cy="323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solidFill>
                  <a:schemeClr val="tx1"/>
                </a:solidFill>
              </a:rPr>
              <a:t>This is a very common misconception, but actually the MMR vaccine has never contained mercury. There is more mercury in a can of mackerel in tomato sauce, than in a vaccination shot.</a:t>
            </a:r>
            <a:endParaRPr lang="en-GB" sz="2800" dirty="0">
              <a:solidFill>
                <a:schemeClr val="tx1"/>
              </a:solidFill>
            </a:endParaRPr>
          </a:p>
        </p:txBody>
      </p:sp>
      <p:sp>
        <p:nvSpPr>
          <p:cNvPr id="7" name="Rectangle 6"/>
          <p:cNvSpPr/>
          <p:nvPr/>
        </p:nvSpPr>
        <p:spPr>
          <a:xfrm>
            <a:off x="3735047" y="0"/>
            <a:ext cx="404142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MMR Vaccine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562680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0755" y="1090068"/>
            <a:ext cx="4857839" cy="4828397"/>
          </a:xfrm>
          <a:prstGeom prst="rect">
            <a:avLst/>
          </a:prstGeom>
        </p:spPr>
      </p:pic>
      <p:pic>
        <p:nvPicPr>
          <p:cNvPr id="4" name="Picture 3"/>
          <p:cNvPicPr>
            <a:picLocks noChangeAspect="1"/>
          </p:cNvPicPr>
          <p:nvPr/>
        </p:nvPicPr>
        <p:blipFill>
          <a:blip r:embed="rId3"/>
          <a:stretch>
            <a:fillRect/>
          </a:stretch>
        </p:blipFill>
        <p:spPr>
          <a:xfrm>
            <a:off x="5787025" y="1090068"/>
            <a:ext cx="5120615" cy="4308650"/>
          </a:xfrm>
          <a:prstGeom prst="rect">
            <a:avLst/>
          </a:prstGeom>
        </p:spPr>
      </p:pic>
      <p:cxnSp>
        <p:nvCxnSpPr>
          <p:cNvPr id="5" name="Straight Connector 4"/>
          <p:cNvCxnSpPr/>
          <p:nvPr/>
        </p:nvCxnSpPr>
        <p:spPr>
          <a:xfrm>
            <a:off x="5628594" y="980333"/>
            <a:ext cx="0" cy="4819218"/>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1796903" y="2433963"/>
            <a:ext cx="3572540" cy="269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3600" dirty="0" smtClean="0">
                <a:solidFill>
                  <a:schemeClr val="tx1"/>
                </a:solidFill>
              </a:rPr>
              <a:t>Getting three vaccines at once overloads the immune system</a:t>
            </a:r>
            <a:endParaRPr lang="en-GB" sz="3600" dirty="0">
              <a:solidFill>
                <a:schemeClr val="tx1"/>
              </a:solidFill>
            </a:endParaRPr>
          </a:p>
        </p:txBody>
      </p:sp>
      <p:sp>
        <p:nvSpPr>
          <p:cNvPr id="6" name="Rectangle 5"/>
          <p:cNvSpPr/>
          <p:nvPr/>
        </p:nvSpPr>
        <p:spPr>
          <a:xfrm>
            <a:off x="5887746" y="2159247"/>
            <a:ext cx="5019894" cy="323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600" dirty="0" smtClean="0">
                <a:solidFill>
                  <a:schemeClr val="tx1"/>
                </a:solidFill>
              </a:rPr>
              <a:t>The immune system handles much more every day; the MMR vaccine is a tiny addition.</a:t>
            </a:r>
            <a:endParaRPr lang="en-GB" sz="3600" dirty="0">
              <a:solidFill>
                <a:schemeClr val="tx1"/>
              </a:solidFill>
            </a:endParaRPr>
          </a:p>
        </p:txBody>
      </p:sp>
      <p:sp>
        <p:nvSpPr>
          <p:cNvPr id="7" name="Rectangle 6"/>
          <p:cNvSpPr/>
          <p:nvPr/>
        </p:nvSpPr>
        <p:spPr>
          <a:xfrm>
            <a:off x="3735047" y="0"/>
            <a:ext cx="404142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MMR Vaccine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82733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KHSA_12283_ MenB_story_infographics_03 (2022 upd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279849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8524" y="1740161"/>
            <a:ext cx="4119091" cy="3101109"/>
          </a:xfrm>
        </p:spPr>
        <p:txBody>
          <a:bodyPr>
            <a:normAutofit/>
          </a:bodyPr>
          <a:lstStyle/>
          <a:p>
            <a:pPr algn="ctr"/>
            <a:r>
              <a:rPr lang="en-GB" b="1" dirty="0" smtClean="0">
                <a:latin typeface="Comic Sans MS" panose="030F0702030302020204" pitchFamily="66" charset="0"/>
              </a:rPr>
              <a:t>When are vaccines due again?</a:t>
            </a:r>
            <a:endParaRPr lang="en-GB" b="1" dirty="0">
              <a:latin typeface="Comic Sans MS" panose="030F0702030302020204" pitchFamily="66" charset="0"/>
            </a:endParaRPr>
          </a:p>
        </p:txBody>
      </p:sp>
      <p:pic>
        <p:nvPicPr>
          <p:cNvPr id="8" name="Picture 7"/>
          <p:cNvPicPr>
            <a:picLocks noChangeAspect="1"/>
          </p:cNvPicPr>
          <p:nvPr/>
        </p:nvPicPr>
        <p:blipFill>
          <a:blip r:embed="rId2"/>
          <a:stretch>
            <a:fillRect/>
          </a:stretch>
        </p:blipFill>
        <p:spPr>
          <a:xfrm>
            <a:off x="174154" y="0"/>
            <a:ext cx="7927439" cy="4075374"/>
          </a:xfrm>
          <a:prstGeom prst="rect">
            <a:avLst/>
          </a:prstGeom>
        </p:spPr>
      </p:pic>
      <p:grpSp>
        <p:nvGrpSpPr>
          <p:cNvPr id="31" name="Group 30"/>
          <p:cNvGrpSpPr/>
          <p:nvPr/>
        </p:nvGrpSpPr>
        <p:grpSpPr>
          <a:xfrm>
            <a:off x="141854" y="174102"/>
            <a:ext cx="7801446" cy="6543469"/>
            <a:chOff x="174154" y="201811"/>
            <a:chExt cx="7801446" cy="6543469"/>
          </a:xfrm>
        </p:grpSpPr>
        <p:sp>
          <p:nvSpPr>
            <p:cNvPr id="9" name="Rectangle 8"/>
            <p:cNvSpPr/>
            <p:nvPr/>
          </p:nvSpPr>
          <p:spPr>
            <a:xfrm>
              <a:off x="3385826" y="271242"/>
              <a:ext cx="4361174" cy="75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74154" y="4144798"/>
              <a:ext cx="7801446" cy="2600482"/>
            </a:xfrm>
            <a:prstGeom prst="rect">
              <a:avLst/>
            </a:prstGeom>
          </p:spPr>
        </p:pic>
        <p:sp>
          <p:nvSpPr>
            <p:cNvPr id="13" name="Rectangle 12"/>
            <p:cNvSpPr/>
            <p:nvPr/>
          </p:nvSpPr>
          <p:spPr>
            <a:xfrm>
              <a:off x="3385826" y="1658958"/>
              <a:ext cx="4361174" cy="75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485164" y="3035722"/>
              <a:ext cx="4361174" cy="75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426229" y="4407182"/>
              <a:ext cx="4361174" cy="75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340645" y="5783628"/>
              <a:ext cx="4361174" cy="75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31800" y="271242"/>
              <a:ext cx="818324" cy="632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31800" y="1567727"/>
              <a:ext cx="818324" cy="632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31800" y="2974493"/>
              <a:ext cx="818324" cy="632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31800" y="4324866"/>
              <a:ext cx="818324" cy="632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31800" y="5676467"/>
              <a:ext cx="818324" cy="632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31969" y="201811"/>
              <a:ext cx="4515031" cy="1015663"/>
            </a:xfrm>
            <a:prstGeom prst="rect">
              <a:avLst/>
            </a:prstGeom>
            <a:noFill/>
          </p:spPr>
          <p:txBody>
            <a:bodyPr wrap="square" rtlCol="0">
              <a:spAutoFit/>
            </a:bodyPr>
            <a:lstStyle/>
            <a:p>
              <a:r>
                <a:rPr lang="en-GB" sz="1500" b="1" dirty="0" smtClean="0">
                  <a:solidFill>
                    <a:srgbClr val="FF0000"/>
                  </a:solidFill>
                  <a:latin typeface="Comic Sans MS" panose="030F0702030302020204" pitchFamily="66" charset="0"/>
                </a:rPr>
                <a:t>Diphtheria, Polio, tetanus, Hepatitis B, Haemophilus B and Pertussis + Meningitis B + Rotavirus</a:t>
              </a:r>
            </a:p>
            <a:p>
              <a:r>
                <a:rPr lang="en-GB" sz="1500" dirty="0" smtClean="0">
                  <a:solidFill>
                    <a:srgbClr val="FF0000"/>
                  </a:solidFill>
                  <a:latin typeface="Comic Sans MS" panose="030F0702030302020204" pitchFamily="66" charset="0"/>
                </a:rPr>
                <a:t>2 Injections and one oral</a:t>
              </a:r>
              <a:endParaRPr lang="en-GB" sz="1500" dirty="0">
                <a:solidFill>
                  <a:srgbClr val="FF0000"/>
                </a:solidFill>
                <a:latin typeface="Comic Sans MS" panose="030F0702030302020204" pitchFamily="66" charset="0"/>
              </a:endParaRPr>
            </a:p>
          </p:txBody>
        </p:sp>
        <p:sp>
          <p:nvSpPr>
            <p:cNvPr id="22" name="TextBox 21"/>
            <p:cNvSpPr txBox="1"/>
            <p:nvPr/>
          </p:nvSpPr>
          <p:spPr>
            <a:xfrm>
              <a:off x="3308895" y="1545027"/>
              <a:ext cx="4515031" cy="1015663"/>
            </a:xfrm>
            <a:prstGeom prst="rect">
              <a:avLst/>
            </a:prstGeom>
            <a:noFill/>
          </p:spPr>
          <p:txBody>
            <a:bodyPr wrap="square" rtlCol="0">
              <a:spAutoFit/>
            </a:bodyPr>
            <a:lstStyle/>
            <a:p>
              <a:r>
                <a:rPr lang="en-GB" sz="1500" b="1" dirty="0" smtClean="0">
                  <a:solidFill>
                    <a:srgbClr val="FFC000"/>
                  </a:solidFill>
                  <a:latin typeface="Comic Sans MS" panose="030F0702030302020204" pitchFamily="66" charset="0"/>
                </a:rPr>
                <a:t>Diphtheria, Polio, tetanus, Hepatitis B, Haemophilus B and Pertussis + Pneumococcal + Rotavirus</a:t>
              </a:r>
            </a:p>
            <a:p>
              <a:r>
                <a:rPr lang="en-GB" sz="1500" dirty="0" smtClean="0">
                  <a:solidFill>
                    <a:srgbClr val="FFC000"/>
                  </a:solidFill>
                  <a:latin typeface="Comic Sans MS" panose="030F0702030302020204" pitchFamily="66" charset="0"/>
                </a:rPr>
                <a:t>2 Injections and one oral</a:t>
              </a:r>
              <a:endParaRPr lang="en-GB" sz="1500" dirty="0">
                <a:solidFill>
                  <a:srgbClr val="FFC000"/>
                </a:solidFill>
                <a:latin typeface="Comic Sans MS" panose="030F0702030302020204" pitchFamily="66" charset="0"/>
              </a:endParaRPr>
            </a:p>
          </p:txBody>
        </p:sp>
        <p:sp>
          <p:nvSpPr>
            <p:cNvPr id="23" name="TextBox 22"/>
            <p:cNvSpPr txBox="1"/>
            <p:nvPr/>
          </p:nvSpPr>
          <p:spPr>
            <a:xfrm>
              <a:off x="3331307" y="2992189"/>
              <a:ext cx="4515031" cy="784830"/>
            </a:xfrm>
            <a:prstGeom prst="rect">
              <a:avLst/>
            </a:prstGeom>
            <a:noFill/>
          </p:spPr>
          <p:txBody>
            <a:bodyPr wrap="square" rtlCol="0">
              <a:spAutoFit/>
            </a:bodyPr>
            <a:lstStyle/>
            <a:p>
              <a:r>
                <a:rPr lang="en-GB" sz="1500" b="1" dirty="0" smtClean="0">
                  <a:solidFill>
                    <a:schemeClr val="accent6"/>
                  </a:solidFill>
                  <a:latin typeface="Comic Sans MS" panose="030F0702030302020204" pitchFamily="66" charset="0"/>
                </a:rPr>
                <a:t>Diphtheria, Polio, tetanus, Hepatitis B, Haemophilus B and Pertussis + Meningitis B </a:t>
              </a:r>
            </a:p>
            <a:p>
              <a:r>
                <a:rPr lang="en-GB" sz="1500" dirty="0" smtClean="0">
                  <a:solidFill>
                    <a:schemeClr val="accent6"/>
                  </a:solidFill>
                  <a:latin typeface="Comic Sans MS" panose="030F0702030302020204" pitchFamily="66" charset="0"/>
                </a:rPr>
                <a:t>2 Injections</a:t>
              </a:r>
              <a:endParaRPr lang="en-GB" sz="1500" dirty="0">
                <a:solidFill>
                  <a:schemeClr val="accent6"/>
                </a:solidFill>
                <a:latin typeface="Comic Sans MS" panose="030F0702030302020204" pitchFamily="66" charset="0"/>
              </a:endParaRPr>
            </a:p>
          </p:txBody>
        </p:sp>
        <p:sp>
          <p:nvSpPr>
            <p:cNvPr id="24" name="TextBox 23"/>
            <p:cNvSpPr txBox="1"/>
            <p:nvPr/>
          </p:nvSpPr>
          <p:spPr>
            <a:xfrm>
              <a:off x="3272372" y="4428000"/>
              <a:ext cx="4515031" cy="784830"/>
            </a:xfrm>
            <a:prstGeom prst="rect">
              <a:avLst/>
            </a:prstGeom>
            <a:noFill/>
          </p:spPr>
          <p:txBody>
            <a:bodyPr wrap="square" rtlCol="0">
              <a:spAutoFit/>
            </a:bodyPr>
            <a:lstStyle/>
            <a:p>
              <a:r>
                <a:rPr lang="en-GB" sz="1500" b="1" dirty="0" smtClean="0">
                  <a:solidFill>
                    <a:schemeClr val="accent1"/>
                  </a:solidFill>
                  <a:latin typeface="Comic Sans MS" panose="030F0702030302020204" pitchFamily="66" charset="0"/>
                </a:rPr>
                <a:t>Pneumococcal + Meningitis B + Haemophilus B + MMR</a:t>
              </a:r>
            </a:p>
            <a:p>
              <a:r>
                <a:rPr lang="en-GB" sz="1500" dirty="0">
                  <a:solidFill>
                    <a:schemeClr val="accent1"/>
                  </a:solidFill>
                  <a:latin typeface="Comic Sans MS" panose="030F0702030302020204" pitchFamily="66" charset="0"/>
                </a:rPr>
                <a:t>4</a:t>
              </a:r>
              <a:r>
                <a:rPr lang="en-GB" sz="1500" dirty="0" smtClean="0">
                  <a:solidFill>
                    <a:schemeClr val="accent1"/>
                  </a:solidFill>
                  <a:latin typeface="Comic Sans MS" panose="030F0702030302020204" pitchFamily="66" charset="0"/>
                </a:rPr>
                <a:t> Injections </a:t>
              </a:r>
            </a:p>
          </p:txBody>
        </p:sp>
        <p:sp>
          <p:nvSpPr>
            <p:cNvPr id="25" name="TextBox 24"/>
            <p:cNvSpPr txBox="1"/>
            <p:nvPr/>
          </p:nvSpPr>
          <p:spPr>
            <a:xfrm>
              <a:off x="3299557" y="5729962"/>
              <a:ext cx="4515031" cy="784830"/>
            </a:xfrm>
            <a:prstGeom prst="rect">
              <a:avLst/>
            </a:prstGeom>
            <a:noFill/>
          </p:spPr>
          <p:txBody>
            <a:bodyPr wrap="square" rtlCol="0">
              <a:spAutoFit/>
            </a:bodyPr>
            <a:lstStyle/>
            <a:p>
              <a:r>
                <a:rPr lang="en-GB" sz="1500" b="1" dirty="0" smtClean="0">
                  <a:solidFill>
                    <a:schemeClr val="accent2"/>
                  </a:solidFill>
                  <a:latin typeface="Comic Sans MS" panose="030F0702030302020204" pitchFamily="66" charset="0"/>
                </a:rPr>
                <a:t>Diphtheria, Polio, Tetanus and Pertussis + MMR</a:t>
              </a:r>
            </a:p>
            <a:p>
              <a:r>
                <a:rPr lang="en-GB" sz="1500" dirty="0" smtClean="0">
                  <a:solidFill>
                    <a:schemeClr val="accent2"/>
                  </a:solidFill>
                  <a:latin typeface="Comic Sans MS" panose="030F0702030302020204" pitchFamily="66" charset="0"/>
                </a:rPr>
                <a:t>2 Injections</a:t>
              </a:r>
              <a:endParaRPr lang="en-GB" sz="1500" dirty="0">
                <a:solidFill>
                  <a:schemeClr val="accent2"/>
                </a:solidFill>
                <a:latin typeface="Comic Sans MS" panose="030F0702030302020204" pitchFamily="66" charset="0"/>
              </a:endParaRPr>
            </a:p>
          </p:txBody>
        </p:sp>
        <p:sp>
          <p:nvSpPr>
            <p:cNvPr id="26" name="TextBox 25"/>
            <p:cNvSpPr txBox="1"/>
            <p:nvPr/>
          </p:nvSpPr>
          <p:spPr>
            <a:xfrm>
              <a:off x="645431" y="231198"/>
              <a:ext cx="391061" cy="830997"/>
            </a:xfrm>
            <a:prstGeom prst="rect">
              <a:avLst/>
            </a:prstGeom>
            <a:noFill/>
          </p:spPr>
          <p:txBody>
            <a:bodyPr wrap="square" rtlCol="0">
              <a:spAutoFit/>
            </a:bodyPr>
            <a:lstStyle/>
            <a:p>
              <a:r>
                <a:rPr lang="en-GB" sz="4800" b="1" dirty="0" smtClean="0">
                  <a:solidFill>
                    <a:srgbClr val="FF0000"/>
                  </a:solidFill>
                  <a:latin typeface="Comic Sans MS" panose="030F0702030302020204" pitchFamily="66" charset="0"/>
                </a:rPr>
                <a:t>2</a:t>
              </a:r>
              <a:endParaRPr lang="en-GB" sz="4800" dirty="0">
                <a:solidFill>
                  <a:srgbClr val="FF0000"/>
                </a:solidFill>
                <a:latin typeface="Comic Sans MS" panose="030F0702030302020204" pitchFamily="66" charset="0"/>
              </a:endParaRPr>
            </a:p>
          </p:txBody>
        </p:sp>
        <p:sp>
          <p:nvSpPr>
            <p:cNvPr id="27" name="TextBox 26"/>
            <p:cNvSpPr txBox="1"/>
            <p:nvPr/>
          </p:nvSpPr>
          <p:spPr>
            <a:xfrm>
              <a:off x="641980" y="1566723"/>
              <a:ext cx="391061" cy="830997"/>
            </a:xfrm>
            <a:prstGeom prst="rect">
              <a:avLst/>
            </a:prstGeom>
            <a:noFill/>
          </p:spPr>
          <p:txBody>
            <a:bodyPr wrap="square" rtlCol="0">
              <a:spAutoFit/>
            </a:bodyPr>
            <a:lstStyle/>
            <a:p>
              <a:r>
                <a:rPr lang="en-GB" sz="4800" b="1" dirty="0" smtClean="0">
                  <a:solidFill>
                    <a:srgbClr val="FFC000"/>
                  </a:solidFill>
                </a:rPr>
                <a:t>3</a:t>
              </a:r>
              <a:endParaRPr lang="en-GB" sz="4800" b="1" dirty="0">
                <a:solidFill>
                  <a:srgbClr val="FFC000"/>
                </a:solidFill>
              </a:endParaRPr>
            </a:p>
          </p:txBody>
        </p:sp>
        <p:sp>
          <p:nvSpPr>
            <p:cNvPr id="28" name="TextBox 27"/>
            <p:cNvSpPr txBox="1"/>
            <p:nvPr/>
          </p:nvSpPr>
          <p:spPr>
            <a:xfrm>
              <a:off x="641979" y="2863591"/>
              <a:ext cx="391061" cy="830997"/>
            </a:xfrm>
            <a:prstGeom prst="rect">
              <a:avLst/>
            </a:prstGeom>
            <a:noFill/>
          </p:spPr>
          <p:txBody>
            <a:bodyPr wrap="square" rtlCol="0">
              <a:spAutoFit/>
            </a:bodyPr>
            <a:lstStyle/>
            <a:p>
              <a:r>
                <a:rPr lang="en-GB" sz="4800" b="1" dirty="0">
                  <a:solidFill>
                    <a:srgbClr val="92D050"/>
                  </a:solidFill>
                </a:rPr>
                <a:t>4</a:t>
              </a:r>
            </a:p>
          </p:txBody>
        </p:sp>
        <p:sp>
          <p:nvSpPr>
            <p:cNvPr id="29" name="TextBox 28"/>
            <p:cNvSpPr txBox="1"/>
            <p:nvPr/>
          </p:nvSpPr>
          <p:spPr>
            <a:xfrm>
              <a:off x="431800" y="4279755"/>
              <a:ext cx="1123322" cy="830997"/>
            </a:xfrm>
            <a:prstGeom prst="rect">
              <a:avLst/>
            </a:prstGeom>
            <a:noFill/>
          </p:spPr>
          <p:txBody>
            <a:bodyPr wrap="square" rtlCol="0">
              <a:spAutoFit/>
            </a:bodyPr>
            <a:lstStyle/>
            <a:p>
              <a:r>
                <a:rPr lang="en-GB" sz="4800" b="1" dirty="0" smtClean="0">
                  <a:solidFill>
                    <a:srgbClr val="0070C0"/>
                  </a:solidFill>
                </a:rPr>
                <a:t>12</a:t>
              </a:r>
              <a:endParaRPr lang="en-GB" sz="4800" b="1" dirty="0">
                <a:solidFill>
                  <a:srgbClr val="0070C0"/>
                </a:solidFill>
              </a:endParaRPr>
            </a:p>
          </p:txBody>
        </p:sp>
        <p:sp>
          <p:nvSpPr>
            <p:cNvPr id="30" name="TextBox 29"/>
            <p:cNvSpPr txBox="1"/>
            <p:nvPr/>
          </p:nvSpPr>
          <p:spPr>
            <a:xfrm>
              <a:off x="431800" y="5617187"/>
              <a:ext cx="1123322" cy="830997"/>
            </a:xfrm>
            <a:prstGeom prst="rect">
              <a:avLst/>
            </a:prstGeom>
            <a:noFill/>
          </p:spPr>
          <p:txBody>
            <a:bodyPr wrap="square" rtlCol="0">
              <a:spAutoFit/>
            </a:bodyPr>
            <a:lstStyle/>
            <a:p>
              <a:r>
                <a:rPr lang="en-GB" sz="4800" b="1" dirty="0" smtClean="0">
                  <a:solidFill>
                    <a:schemeClr val="accent2"/>
                  </a:solidFill>
                </a:rPr>
                <a:t>40</a:t>
              </a:r>
              <a:endParaRPr lang="en-GB" sz="4800" b="1" dirty="0">
                <a:solidFill>
                  <a:schemeClr val="accent2"/>
                </a:solidFill>
              </a:endParaRPr>
            </a:p>
          </p:txBody>
        </p:sp>
      </p:grpSp>
    </p:spTree>
    <p:extLst>
      <p:ext uri="{BB962C8B-B14F-4D97-AF65-F5344CB8AC3E}">
        <p14:creationId xmlns:p14="http://schemas.microsoft.com/office/powerpoint/2010/main" val="357805206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883" y="197895"/>
            <a:ext cx="7517565" cy="892552"/>
          </a:xfrm>
          <a:prstGeom prst="rect">
            <a:avLst/>
          </a:prstGeom>
          <a:noFill/>
        </p:spPr>
        <p:txBody>
          <a:bodyPr wrap="square" rtlCol="0">
            <a:spAutoFit/>
          </a:bodyPr>
          <a:lstStyle/>
          <a:p>
            <a:r>
              <a:rPr lang="en-GB" sz="2800" b="1" dirty="0" smtClean="0">
                <a:solidFill>
                  <a:srgbClr val="002060"/>
                </a:solidFill>
              </a:rPr>
              <a:t>These aren’t the only vaccines we offer!</a:t>
            </a:r>
            <a:endParaRPr lang="en-GB" sz="2800" b="1" dirty="0">
              <a:solidFill>
                <a:srgbClr val="002060"/>
              </a:solidFill>
            </a:endParaRPr>
          </a:p>
          <a:p>
            <a:endParaRPr lang="en-GB" sz="2400" b="1" dirty="0">
              <a:solidFill>
                <a:srgbClr val="002060"/>
              </a:solidFill>
              <a:effectLst>
                <a:outerShdw blurRad="38100" dist="38100" dir="2700000" algn="tl">
                  <a:srgbClr val="000000">
                    <a:alpha val="43137"/>
                  </a:srgbClr>
                </a:outerShdw>
              </a:effectLst>
            </a:endParaRPr>
          </a:p>
        </p:txBody>
      </p:sp>
      <p:graphicFrame>
        <p:nvGraphicFramePr>
          <p:cNvPr id="6" name="Diagram 5"/>
          <p:cNvGraphicFramePr/>
          <p:nvPr>
            <p:extLst>
              <p:ext uri="{D42A27DB-BD31-4B8C-83A1-F6EECF244321}">
                <p14:modId xmlns:p14="http://schemas.microsoft.com/office/powerpoint/2010/main" val="2439431119"/>
              </p:ext>
            </p:extLst>
          </p:nvPr>
        </p:nvGraphicFramePr>
        <p:xfrm>
          <a:off x="398884" y="1053552"/>
          <a:ext cx="11280926" cy="5630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84388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4962822"/>
          </a:xfrm>
          <a:prstGeom prst="rect">
            <a:avLst/>
          </a:prstGeom>
        </p:spPr>
      </p:pic>
      <p:sp>
        <p:nvSpPr>
          <p:cNvPr id="5" name="TextBox 4"/>
          <p:cNvSpPr txBox="1"/>
          <p:nvPr/>
        </p:nvSpPr>
        <p:spPr>
          <a:xfrm>
            <a:off x="400833" y="5436296"/>
            <a:ext cx="11653062" cy="830997"/>
          </a:xfrm>
          <a:prstGeom prst="rect">
            <a:avLst/>
          </a:prstGeom>
          <a:noFill/>
        </p:spPr>
        <p:txBody>
          <a:bodyPr wrap="none" rtlCol="0">
            <a:spAutoFit/>
          </a:bodyPr>
          <a:lstStyle/>
          <a:p>
            <a:r>
              <a:rPr lang="en-GB" sz="2400" b="1" dirty="0"/>
              <a:t>The flu vaccine helps protect against flu, which can be a serious or life-threatening illness. </a:t>
            </a:r>
            <a:endParaRPr lang="en-GB" sz="2400" b="1" dirty="0" smtClean="0"/>
          </a:p>
          <a:p>
            <a:r>
              <a:rPr lang="en-GB" sz="2400" b="1" dirty="0" smtClean="0"/>
              <a:t>It's </a:t>
            </a:r>
            <a:r>
              <a:rPr lang="en-GB" sz="2400" b="1" dirty="0"/>
              <a:t>offered on the NHS every year</a:t>
            </a:r>
            <a:r>
              <a:rPr lang="en-GB" sz="2400" dirty="0"/>
              <a:t> </a:t>
            </a:r>
            <a:r>
              <a:rPr lang="en-GB" sz="2400" b="1" dirty="0"/>
              <a:t>to people at higher risk of getting seriously ill from flu.</a:t>
            </a:r>
            <a:endParaRPr lang="en-GB" sz="2400" dirty="0"/>
          </a:p>
        </p:txBody>
      </p:sp>
      <p:sp>
        <p:nvSpPr>
          <p:cNvPr id="6" name="Rectangle 5"/>
          <p:cNvSpPr/>
          <p:nvPr/>
        </p:nvSpPr>
        <p:spPr>
          <a:xfrm>
            <a:off x="8931058" y="4659682"/>
            <a:ext cx="1778695" cy="588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36333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199" y="731998"/>
            <a:ext cx="9891387" cy="4247317"/>
          </a:xfrm>
          <a:prstGeom prst="rect">
            <a:avLst/>
          </a:prstGeom>
        </p:spPr>
        <p:txBody>
          <a:bodyPr wrap="square">
            <a:spAutoFit/>
          </a:bodyPr>
          <a:lstStyle/>
          <a:p>
            <a:r>
              <a:rPr lang="en-GB" sz="3600" dirty="0">
                <a:solidFill>
                  <a:srgbClr val="212B32"/>
                </a:solidFill>
                <a:latin typeface="Frutiger W01"/>
              </a:rPr>
              <a:t>You can get the free NHS flu vaccine if </a:t>
            </a:r>
            <a:r>
              <a:rPr lang="en-GB" sz="3600" dirty="0" smtClean="0">
                <a:solidFill>
                  <a:srgbClr val="212B32"/>
                </a:solidFill>
                <a:latin typeface="Frutiger W01"/>
              </a:rPr>
              <a:t>you are:</a:t>
            </a:r>
          </a:p>
          <a:p>
            <a:endParaRPr lang="en-GB" dirty="0">
              <a:solidFill>
                <a:srgbClr val="212B32"/>
              </a:solidFill>
              <a:latin typeface="Frutiger W01"/>
            </a:endParaRPr>
          </a:p>
          <a:p>
            <a:pPr marL="285750" indent="-285750">
              <a:buFont typeface="Arial" panose="020B0604020202020204" pitchFamily="34" charset="0"/>
              <a:buChar char="•"/>
            </a:pPr>
            <a:endParaRPr lang="en-GB" dirty="0">
              <a:solidFill>
                <a:srgbClr val="212B32"/>
              </a:solidFill>
              <a:latin typeface="Frutiger W01"/>
            </a:endParaRPr>
          </a:p>
          <a:p>
            <a:pPr marL="285750" indent="-285750">
              <a:lnSpc>
                <a:spcPct val="150000"/>
              </a:lnSpc>
              <a:buFont typeface="Arial" panose="020B0604020202020204" pitchFamily="34" charset="0"/>
              <a:buChar char="•"/>
            </a:pPr>
            <a:r>
              <a:rPr lang="en-GB" sz="2000" dirty="0" smtClean="0">
                <a:solidFill>
                  <a:srgbClr val="212B32"/>
                </a:solidFill>
                <a:latin typeface="Frutiger W01"/>
              </a:rPr>
              <a:t>Aged 65 </a:t>
            </a:r>
            <a:r>
              <a:rPr lang="en-GB" sz="2000" dirty="0">
                <a:solidFill>
                  <a:srgbClr val="212B32"/>
                </a:solidFill>
                <a:latin typeface="Frutiger W01"/>
              </a:rPr>
              <a:t>or over (including if you will be 65 by 31 March 2024)</a:t>
            </a:r>
          </a:p>
          <a:p>
            <a:pPr marL="285750" indent="-285750">
              <a:lnSpc>
                <a:spcPct val="150000"/>
              </a:lnSpc>
              <a:buFont typeface="Arial" panose="020B0604020202020204" pitchFamily="34" charset="0"/>
              <a:buChar char="•"/>
            </a:pPr>
            <a:r>
              <a:rPr lang="en-GB" sz="2000" dirty="0" smtClean="0">
                <a:solidFill>
                  <a:srgbClr val="212B32"/>
                </a:solidFill>
                <a:latin typeface="Frutiger W01"/>
              </a:rPr>
              <a:t>Have </a:t>
            </a:r>
            <a:r>
              <a:rPr lang="en-GB" sz="2000" dirty="0">
                <a:solidFill>
                  <a:srgbClr val="212B32"/>
                </a:solidFill>
                <a:latin typeface="Frutiger W01"/>
              </a:rPr>
              <a:t>certain long-term health conditions</a:t>
            </a:r>
          </a:p>
          <a:p>
            <a:pPr marL="285750" indent="-285750">
              <a:lnSpc>
                <a:spcPct val="150000"/>
              </a:lnSpc>
              <a:buFont typeface="Arial" panose="020B0604020202020204" pitchFamily="34" charset="0"/>
              <a:buChar char="•"/>
            </a:pPr>
            <a:r>
              <a:rPr lang="en-GB" sz="2000" dirty="0">
                <a:solidFill>
                  <a:srgbClr val="212B32"/>
                </a:solidFill>
                <a:latin typeface="Frutiger W01"/>
              </a:rPr>
              <a:t>P</a:t>
            </a:r>
            <a:r>
              <a:rPr lang="en-GB" sz="2000" dirty="0" smtClean="0">
                <a:solidFill>
                  <a:srgbClr val="212B32"/>
                </a:solidFill>
                <a:latin typeface="Frutiger W01"/>
              </a:rPr>
              <a:t>regnant</a:t>
            </a:r>
            <a:endParaRPr lang="en-GB" sz="2000" dirty="0">
              <a:solidFill>
                <a:srgbClr val="212B32"/>
              </a:solidFill>
              <a:latin typeface="Frutiger W01"/>
            </a:endParaRPr>
          </a:p>
          <a:p>
            <a:pPr marL="285750" indent="-285750">
              <a:lnSpc>
                <a:spcPct val="150000"/>
              </a:lnSpc>
              <a:buFont typeface="Arial" panose="020B0604020202020204" pitchFamily="34" charset="0"/>
              <a:buChar char="•"/>
            </a:pPr>
            <a:r>
              <a:rPr lang="en-GB" sz="2000" dirty="0" smtClean="0">
                <a:solidFill>
                  <a:srgbClr val="212B32"/>
                </a:solidFill>
                <a:latin typeface="Frutiger W01"/>
              </a:rPr>
              <a:t>Live </a:t>
            </a:r>
            <a:r>
              <a:rPr lang="en-GB" sz="2000" dirty="0">
                <a:solidFill>
                  <a:srgbClr val="212B32"/>
                </a:solidFill>
                <a:latin typeface="Frutiger W01"/>
              </a:rPr>
              <a:t>in a care home</a:t>
            </a:r>
          </a:p>
          <a:p>
            <a:pPr marL="285750" indent="-285750">
              <a:lnSpc>
                <a:spcPct val="150000"/>
              </a:lnSpc>
              <a:buFont typeface="Arial" panose="020B0604020202020204" pitchFamily="34" charset="0"/>
              <a:buChar char="•"/>
            </a:pPr>
            <a:r>
              <a:rPr lang="en-GB" sz="2000" dirty="0" smtClean="0">
                <a:solidFill>
                  <a:srgbClr val="212B32"/>
                </a:solidFill>
                <a:latin typeface="Frutiger W01"/>
              </a:rPr>
              <a:t>The </a:t>
            </a:r>
            <a:r>
              <a:rPr lang="en-GB" sz="2000" dirty="0">
                <a:solidFill>
                  <a:srgbClr val="212B32"/>
                </a:solidFill>
                <a:latin typeface="Frutiger W01"/>
              </a:rPr>
              <a:t>main carer for an older or disabled person, or receive a carer's allowance</a:t>
            </a:r>
          </a:p>
          <a:p>
            <a:pPr marL="285750" indent="-285750">
              <a:lnSpc>
                <a:spcPct val="150000"/>
              </a:lnSpc>
              <a:buFont typeface="Arial" panose="020B0604020202020204" pitchFamily="34" charset="0"/>
              <a:buChar char="•"/>
            </a:pPr>
            <a:r>
              <a:rPr lang="en-GB" sz="2000" dirty="0" smtClean="0">
                <a:solidFill>
                  <a:srgbClr val="212B32"/>
                </a:solidFill>
                <a:latin typeface="Frutiger W01"/>
              </a:rPr>
              <a:t>Live </a:t>
            </a:r>
            <a:r>
              <a:rPr lang="en-GB" sz="2000" dirty="0">
                <a:solidFill>
                  <a:srgbClr val="212B32"/>
                </a:solidFill>
                <a:latin typeface="Frutiger W01"/>
              </a:rPr>
              <a:t>with someone who has a weakened immune </a:t>
            </a:r>
            <a:r>
              <a:rPr lang="en-GB" sz="2000" dirty="0" smtClean="0">
                <a:solidFill>
                  <a:srgbClr val="212B32"/>
                </a:solidFill>
                <a:latin typeface="Frutiger W01"/>
              </a:rPr>
              <a:t>system</a:t>
            </a:r>
          </a:p>
          <a:p>
            <a:endParaRPr lang="en-GB" dirty="0">
              <a:solidFill>
                <a:srgbClr val="212B32"/>
              </a:solidFill>
              <a:latin typeface="Frutiger W01"/>
            </a:endParaRPr>
          </a:p>
        </p:txBody>
      </p:sp>
      <p:pic>
        <p:nvPicPr>
          <p:cNvPr id="3" name="Picture 2"/>
          <p:cNvPicPr>
            <a:picLocks noChangeAspect="1"/>
          </p:cNvPicPr>
          <p:nvPr/>
        </p:nvPicPr>
        <p:blipFill rotWithShape="1">
          <a:blip r:embed="rId2"/>
          <a:srcRect l="2050"/>
          <a:stretch/>
        </p:blipFill>
        <p:spPr>
          <a:xfrm>
            <a:off x="3195686" y="4729738"/>
            <a:ext cx="4662307" cy="1952898"/>
          </a:xfrm>
          <a:prstGeom prst="rect">
            <a:avLst/>
          </a:prstGeom>
        </p:spPr>
      </p:pic>
    </p:spTree>
    <p:extLst>
      <p:ext uri="{BB962C8B-B14F-4D97-AF65-F5344CB8AC3E}">
        <p14:creationId xmlns:p14="http://schemas.microsoft.com/office/powerpoint/2010/main" val="66890449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pic>
        <p:nvPicPr>
          <p:cNvPr id="3074" name="Picture 2" descr="Needle phobia could be the cause of 10% of COVID vaccine hesitancy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46" y="1054333"/>
            <a:ext cx="5715000" cy="4171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5846" y="117693"/>
            <a:ext cx="5189254" cy="6740307"/>
          </a:xfrm>
          <a:prstGeom prst="rect">
            <a:avLst/>
          </a:prstGeom>
          <a:noFill/>
        </p:spPr>
        <p:txBody>
          <a:bodyPr wrap="square" lIns="91440" tIns="45720" rIns="91440" bIns="45720">
            <a:spAutoFit/>
          </a:bodyPr>
          <a:lstStyle/>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Children aged 2-17 are able to have the flu vaccine as a nasal spray!</a:t>
            </a:r>
          </a:p>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This means no scary injection!</a:t>
            </a:r>
          </a:p>
          <a:p>
            <a:pPr algn="ct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 do also offer alternatives if your child is not able to have the vaccine this route for any reason.</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9557532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060" y="480767"/>
            <a:ext cx="3260893" cy="369332"/>
          </a:xfrm>
          <a:prstGeom prst="rect">
            <a:avLst/>
          </a:prstGeom>
          <a:noFill/>
        </p:spPr>
        <p:txBody>
          <a:bodyPr wrap="none" rtlCol="0">
            <a:spAutoFit/>
          </a:bodyPr>
          <a:lstStyle/>
          <a:p>
            <a:r>
              <a:rPr lang="en-GB" dirty="0" smtClean="0"/>
              <a:t>Travelling and going to university</a:t>
            </a:r>
            <a:endParaRPr lang="en-GB" dirty="0"/>
          </a:p>
        </p:txBody>
      </p:sp>
      <p:pic>
        <p:nvPicPr>
          <p:cNvPr id="4" name="Picture 3" descr="Group of diverse teenagers in colorful outfits · Free Stock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 y="-1270000"/>
            <a:ext cx="12192000" cy="8128000"/>
          </a:xfrm>
          <a:prstGeom prst="rect">
            <a:avLst/>
          </a:prstGeom>
        </p:spPr>
      </p:pic>
      <p:sp>
        <p:nvSpPr>
          <p:cNvPr id="2" name="TextBox 1"/>
          <p:cNvSpPr txBox="1"/>
          <p:nvPr/>
        </p:nvSpPr>
        <p:spPr>
          <a:xfrm>
            <a:off x="117383" y="342267"/>
            <a:ext cx="4352025" cy="646331"/>
          </a:xfrm>
          <a:prstGeom prst="rect">
            <a:avLst/>
          </a:prstGeom>
          <a:noFill/>
        </p:spPr>
        <p:txBody>
          <a:bodyPr wrap="none" rtlCol="0">
            <a:spAutoFit/>
          </a:bodyPr>
          <a:lstStyle/>
          <a:p>
            <a:r>
              <a:rPr lang="en-GB" sz="3600" b="1" dirty="0" smtClean="0">
                <a:solidFill>
                  <a:srgbClr val="7030A0"/>
                </a:solidFill>
              </a:rPr>
              <a:t>Aged between 12-24?</a:t>
            </a:r>
            <a:endParaRPr lang="en-GB" sz="3600" b="1" dirty="0">
              <a:solidFill>
                <a:srgbClr val="7030A0"/>
              </a:solidFill>
            </a:endParaRPr>
          </a:p>
        </p:txBody>
      </p:sp>
      <p:sp>
        <p:nvSpPr>
          <p:cNvPr id="5" name="TextBox 4"/>
          <p:cNvSpPr txBox="1"/>
          <p:nvPr/>
        </p:nvSpPr>
        <p:spPr>
          <a:xfrm>
            <a:off x="6098135" y="6159415"/>
            <a:ext cx="5334217" cy="584775"/>
          </a:xfrm>
          <a:prstGeom prst="rect">
            <a:avLst/>
          </a:prstGeom>
          <a:noFill/>
        </p:spPr>
        <p:txBody>
          <a:bodyPr wrap="none" rtlCol="0">
            <a:spAutoFit/>
          </a:bodyPr>
          <a:lstStyle/>
          <a:p>
            <a:r>
              <a:rPr lang="en-GB" sz="3200" b="1" dirty="0" smtClean="0">
                <a:solidFill>
                  <a:srgbClr val="7030A0"/>
                </a:solidFill>
              </a:rPr>
              <a:t>You may be due a vaccine too!</a:t>
            </a:r>
            <a:endParaRPr lang="en-GB" sz="3200" b="1" dirty="0">
              <a:solidFill>
                <a:srgbClr val="7030A0"/>
              </a:solidFill>
            </a:endParaRPr>
          </a:p>
        </p:txBody>
      </p:sp>
    </p:spTree>
    <p:extLst>
      <p:ext uri="{BB962C8B-B14F-4D97-AF65-F5344CB8AC3E}">
        <p14:creationId xmlns:p14="http://schemas.microsoft.com/office/powerpoint/2010/main" val="307531897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361192" y="0"/>
            <a:ext cx="10830808" cy="830997"/>
          </a:xfrm>
          <a:prstGeom prst="rect">
            <a:avLst/>
          </a:prstGeom>
          <a:solidFill>
            <a:schemeClr val="bg1"/>
          </a:solidFill>
        </p:spPr>
        <p:txBody>
          <a:bodyPr wrap="square" lIns="91440" tIns="45720" rIns="91440" bIns="45720">
            <a:spAutoFit/>
          </a:bodyPr>
          <a:lstStyle/>
          <a:p>
            <a:pPr algn="ctr"/>
            <a:r>
              <a:rPr lang="en-US" sz="4800" b="0" cap="none" spc="0" dirty="0" smtClean="0">
                <a:ln w="0"/>
                <a:solidFill>
                  <a:schemeClr val="tx1"/>
                </a:solidFill>
                <a:effectLst>
                  <a:outerShdw blurRad="38100" dist="19050" dir="2700000" algn="tl" rotWithShape="0">
                    <a:schemeClr val="dk1">
                      <a:alpha val="40000"/>
                    </a:schemeClr>
                  </a:outerShdw>
                </a:effectLst>
              </a:rPr>
              <a:t>When were the vaccines started?</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5346096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9" y="0"/>
            <a:ext cx="12635345" cy="6858000"/>
          </a:xfrm>
          <a:prstGeom prst="rect">
            <a:avLst/>
          </a:prstGeom>
        </p:spPr>
      </p:pic>
    </p:spTree>
    <p:extLst>
      <p:ext uri="{BB962C8B-B14F-4D97-AF65-F5344CB8AC3E}">
        <p14:creationId xmlns:p14="http://schemas.microsoft.com/office/powerpoint/2010/main" val="50718852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2143" y="1285285"/>
            <a:ext cx="10748514" cy="2031325"/>
          </a:xfrm>
          <a:prstGeom prst="rect">
            <a:avLst/>
          </a:prstGeom>
        </p:spPr>
        <p:txBody>
          <a:bodyPr wrap="square">
            <a:spAutoFit/>
          </a:bodyPr>
          <a:lstStyle/>
          <a:p>
            <a:pPr algn="ctr"/>
            <a:r>
              <a:rPr lang="en-GB" dirty="0"/>
              <a:t>This vaccine is usually offered in school but if missed </a:t>
            </a:r>
            <a:r>
              <a:rPr lang="en-GB" dirty="0" smtClean="0"/>
              <a:t>they can request it at their GP Practice</a:t>
            </a:r>
          </a:p>
          <a:p>
            <a:pPr algn="ctr"/>
            <a:endParaRPr lang="en-GB" dirty="0"/>
          </a:p>
          <a:p>
            <a:pPr algn="ctr"/>
            <a:r>
              <a:rPr lang="en-GB" dirty="0" smtClean="0"/>
              <a:t>Girls </a:t>
            </a:r>
            <a:r>
              <a:rPr lang="en-GB" dirty="0"/>
              <a:t>under 25 and boys born after 1 September 2006 </a:t>
            </a:r>
            <a:r>
              <a:rPr lang="en-GB" dirty="0" smtClean="0"/>
              <a:t>are all eligible for a </a:t>
            </a:r>
            <a:r>
              <a:rPr lang="en-GB" b="1" dirty="0" smtClean="0"/>
              <a:t>FREE HPV vaccine. </a:t>
            </a:r>
          </a:p>
          <a:p>
            <a:pPr algn="ctr"/>
            <a:endParaRPr lang="en-GB" dirty="0"/>
          </a:p>
          <a:p>
            <a:pPr algn="ctr"/>
            <a:r>
              <a:rPr lang="en-GB" dirty="0" smtClean="0"/>
              <a:t>The </a:t>
            </a:r>
            <a:r>
              <a:rPr lang="en-GB" dirty="0"/>
              <a:t>HPV vaccine can prevent over 90% of cancers caused by HPV. </a:t>
            </a:r>
            <a:endParaRPr lang="en-GB" dirty="0" smtClean="0"/>
          </a:p>
          <a:p>
            <a:pPr algn="ctr"/>
            <a:endParaRPr lang="en-GB" dirty="0"/>
          </a:p>
          <a:p>
            <a:endParaRPr lang="en-GB" dirty="0" smtClean="0"/>
          </a:p>
        </p:txBody>
      </p:sp>
      <p:sp>
        <p:nvSpPr>
          <p:cNvPr id="9" name="TextBox 8"/>
          <p:cNvSpPr txBox="1"/>
          <p:nvPr/>
        </p:nvSpPr>
        <p:spPr>
          <a:xfrm>
            <a:off x="3219189" y="211144"/>
            <a:ext cx="5519331" cy="461665"/>
          </a:xfrm>
          <a:prstGeom prst="rect">
            <a:avLst/>
          </a:prstGeom>
          <a:noFill/>
        </p:spPr>
        <p:txBody>
          <a:bodyPr wrap="none" rtlCol="0">
            <a:spAutoFit/>
          </a:bodyPr>
          <a:lstStyle/>
          <a:p>
            <a:r>
              <a:rPr lang="en-GB" sz="2400" b="1" u="sng" dirty="0" smtClean="0"/>
              <a:t>Human Papilloma Virus (HPV) Vaccination</a:t>
            </a:r>
            <a:endParaRPr lang="en-GB" sz="2400" b="1" u="sng" dirty="0"/>
          </a:p>
        </p:txBody>
      </p:sp>
      <p:pic>
        <p:nvPicPr>
          <p:cNvPr id="12" name="Picture 11"/>
          <p:cNvPicPr>
            <a:picLocks noChangeAspect="1"/>
          </p:cNvPicPr>
          <p:nvPr/>
        </p:nvPicPr>
        <p:blipFill>
          <a:blip r:embed="rId2"/>
          <a:stretch>
            <a:fillRect/>
          </a:stretch>
        </p:blipFill>
        <p:spPr>
          <a:xfrm>
            <a:off x="0" y="4028537"/>
            <a:ext cx="12200308" cy="2829464"/>
          </a:xfrm>
          <a:prstGeom prst="rect">
            <a:avLst/>
          </a:prstGeom>
        </p:spPr>
      </p:pic>
    </p:spTree>
    <p:extLst>
      <p:ext uri="{BB962C8B-B14F-4D97-AF65-F5344CB8AC3E}">
        <p14:creationId xmlns:p14="http://schemas.microsoft.com/office/powerpoint/2010/main" val="68806219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4285" y="836074"/>
            <a:ext cx="12192000" cy="646331"/>
          </a:xfrm>
          <a:prstGeom prst="rect">
            <a:avLst/>
          </a:prstGeom>
        </p:spPr>
        <p:txBody>
          <a:bodyPr wrap="square">
            <a:spAutoFit/>
          </a:bodyPr>
          <a:lstStyle/>
          <a:p>
            <a:pPr lvl="1"/>
            <a:r>
              <a:rPr lang="en-GB" dirty="0" smtClean="0"/>
              <a:t>HPV infections can cause certain types of cancers, including: </a:t>
            </a:r>
          </a:p>
          <a:p>
            <a:pPr lvl="1"/>
            <a:endParaRPr lang="en-GB" dirty="0" smtClean="0"/>
          </a:p>
        </p:txBody>
      </p:sp>
      <p:sp>
        <p:nvSpPr>
          <p:cNvPr id="9" name="TextBox 8"/>
          <p:cNvSpPr txBox="1"/>
          <p:nvPr/>
        </p:nvSpPr>
        <p:spPr>
          <a:xfrm>
            <a:off x="3219189" y="211144"/>
            <a:ext cx="5519331" cy="461665"/>
          </a:xfrm>
          <a:prstGeom prst="rect">
            <a:avLst/>
          </a:prstGeom>
          <a:noFill/>
        </p:spPr>
        <p:txBody>
          <a:bodyPr wrap="none" rtlCol="0">
            <a:spAutoFit/>
          </a:bodyPr>
          <a:lstStyle/>
          <a:p>
            <a:r>
              <a:rPr lang="en-GB" sz="2400" b="1" u="sng" dirty="0" smtClean="0"/>
              <a:t>Human Papilloma Virus (HPV) Vaccination</a:t>
            </a:r>
            <a:endParaRPr lang="en-GB" sz="2400" b="1" u="sng" dirty="0"/>
          </a:p>
        </p:txBody>
      </p:sp>
      <p:pic>
        <p:nvPicPr>
          <p:cNvPr id="12" name="Picture 11"/>
          <p:cNvPicPr>
            <a:picLocks noChangeAspect="1"/>
          </p:cNvPicPr>
          <p:nvPr/>
        </p:nvPicPr>
        <p:blipFill>
          <a:blip r:embed="rId2"/>
          <a:stretch>
            <a:fillRect/>
          </a:stretch>
        </p:blipFill>
        <p:spPr>
          <a:xfrm>
            <a:off x="0" y="4030463"/>
            <a:ext cx="12192000" cy="2827537"/>
          </a:xfrm>
          <a:prstGeom prst="rect">
            <a:avLst/>
          </a:prstGeom>
        </p:spPr>
      </p:pic>
      <p:sp>
        <p:nvSpPr>
          <p:cNvPr id="2" name="TextBox 1"/>
          <p:cNvSpPr txBox="1"/>
          <p:nvPr/>
        </p:nvSpPr>
        <p:spPr>
          <a:xfrm>
            <a:off x="5279366" y="1466541"/>
            <a:ext cx="6426679" cy="1200329"/>
          </a:xfrm>
          <a:prstGeom prst="rect">
            <a:avLst/>
          </a:prstGeom>
          <a:noFill/>
        </p:spPr>
        <p:txBody>
          <a:bodyPr wrap="square" rtlCol="0">
            <a:spAutoFit/>
          </a:bodyPr>
          <a:lstStyle/>
          <a:p>
            <a:pPr marL="1200150" lvl="2" indent="-285750">
              <a:buFont typeface="Arial" panose="020B0604020202020204" pitchFamily="34" charset="0"/>
              <a:buChar char="•"/>
            </a:pPr>
            <a:r>
              <a:rPr lang="en-GB" dirty="0"/>
              <a:t>Cancers of tonsils, base of tongue, and back of throat (oropharyngeal cancer) in both men and women </a:t>
            </a:r>
          </a:p>
          <a:p>
            <a:pPr marL="1200150" lvl="2" indent="-285750">
              <a:buFont typeface="Arial" panose="020B0604020202020204" pitchFamily="34" charset="0"/>
              <a:buChar char="•"/>
            </a:pPr>
            <a:r>
              <a:rPr lang="en-GB" dirty="0"/>
              <a:t>HPV infections can also cause genital warts. </a:t>
            </a:r>
          </a:p>
          <a:p>
            <a:endParaRPr lang="en-GB" dirty="0"/>
          </a:p>
        </p:txBody>
      </p:sp>
      <p:sp>
        <p:nvSpPr>
          <p:cNvPr id="3" name="TextBox 2"/>
          <p:cNvSpPr txBox="1"/>
          <p:nvPr/>
        </p:nvSpPr>
        <p:spPr>
          <a:xfrm>
            <a:off x="-773724" y="1466541"/>
            <a:ext cx="6053090" cy="1754326"/>
          </a:xfrm>
          <a:prstGeom prst="rect">
            <a:avLst/>
          </a:prstGeom>
          <a:noFill/>
        </p:spPr>
        <p:txBody>
          <a:bodyPr wrap="square" rtlCol="0">
            <a:spAutoFit/>
          </a:bodyPr>
          <a:lstStyle/>
          <a:p>
            <a:pPr marL="1200150" lvl="2" indent="-285750">
              <a:buFont typeface="Arial" panose="020B0604020202020204" pitchFamily="34" charset="0"/>
              <a:buChar char="•"/>
            </a:pPr>
            <a:r>
              <a:rPr lang="en-GB" dirty="0"/>
              <a:t>Cervical, vaginal, and vulvar cancers in women </a:t>
            </a:r>
          </a:p>
          <a:p>
            <a:pPr marL="1200150" lvl="2" indent="-285750">
              <a:buFont typeface="Arial" panose="020B0604020202020204" pitchFamily="34" charset="0"/>
              <a:buChar char="•"/>
            </a:pPr>
            <a:r>
              <a:rPr lang="en-GB" dirty="0"/>
              <a:t>Penile cancer in men </a:t>
            </a:r>
          </a:p>
          <a:p>
            <a:pPr marL="1200150" lvl="2" indent="-285750">
              <a:buFont typeface="Arial" panose="020B0604020202020204" pitchFamily="34" charset="0"/>
              <a:buChar char="•"/>
            </a:pPr>
            <a:r>
              <a:rPr lang="en-GB" dirty="0"/>
              <a:t>Anal cancers in both men and women</a:t>
            </a:r>
          </a:p>
          <a:p>
            <a:pPr lvl="2"/>
            <a:endParaRPr lang="en-GB" dirty="0"/>
          </a:p>
          <a:p>
            <a:endParaRPr lang="en-GB" dirty="0"/>
          </a:p>
          <a:p>
            <a:endParaRPr lang="en-GB" dirty="0"/>
          </a:p>
        </p:txBody>
      </p:sp>
      <p:sp>
        <p:nvSpPr>
          <p:cNvPr id="4" name="TextBox 3"/>
          <p:cNvSpPr txBox="1"/>
          <p:nvPr/>
        </p:nvSpPr>
        <p:spPr>
          <a:xfrm>
            <a:off x="74983" y="2794154"/>
            <a:ext cx="11832732" cy="1200329"/>
          </a:xfrm>
          <a:prstGeom prst="rect">
            <a:avLst/>
          </a:prstGeom>
          <a:noFill/>
        </p:spPr>
        <p:txBody>
          <a:bodyPr wrap="square" rtlCol="0">
            <a:spAutoFit/>
          </a:bodyPr>
          <a:lstStyle/>
          <a:p>
            <a:r>
              <a:rPr lang="en-GB" dirty="0"/>
              <a:t>HPV infections are so common that nearly all people will get at least one type of HPV at some time in their lives. Most HPV infections go away on their own within 2 years. But sometimes HPV infections will last longer and may cause cancers later in life</a:t>
            </a:r>
          </a:p>
          <a:p>
            <a:endParaRPr lang="en-GB" dirty="0"/>
          </a:p>
        </p:txBody>
      </p:sp>
    </p:spTree>
    <p:extLst>
      <p:ext uri="{BB962C8B-B14F-4D97-AF65-F5344CB8AC3E}">
        <p14:creationId xmlns:p14="http://schemas.microsoft.com/office/powerpoint/2010/main" val="89227326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KHSA_12269_MenACWY_social_media_banner_m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327163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93" y="1187246"/>
            <a:ext cx="5494751" cy="5078313"/>
          </a:xfrm>
          <a:prstGeom prst="rect">
            <a:avLst/>
          </a:prstGeom>
        </p:spPr>
        <p:txBody>
          <a:bodyPr wrap="square">
            <a:spAutoFit/>
          </a:bodyPr>
          <a:lstStyle/>
          <a:p>
            <a:endParaRPr lang="en-GB" b="1" dirty="0">
              <a:solidFill>
                <a:srgbClr val="212B32"/>
              </a:solidFill>
              <a:latin typeface="Frutiger W01"/>
            </a:endParaRPr>
          </a:p>
          <a:p>
            <a:r>
              <a:rPr lang="en-GB" dirty="0">
                <a:solidFill>
                  <a:srgbClr val="212B32"/>
                </a:solidFill>
              </a:rPr>
              <a:t>The </a:t>
            </a:r>
            <a:r>
              <a:rPr lang="en-GB" dirty="0" smtClean="0">
                <a:solidFill>
                  <a:srgbClr val="212B32"/>
                </a:solidFill>
              </a:rPr>
              <a:t>Men ACWY </a:t>
            </a:r>
            <a:r>
              <a:rPr lang="en-GB" dirty="0">
                <a:solidFill>
                  <a:srgbClr val="212B32"/>
                </a:solidFill>
              </a:rPr>
              <a:t>vaccine is given by a single injection into the upper arm and protects against 4 strains of the meningococcal bacteria – A, C, W and Y – which cause </a:t>
            </a:r>
            <a:r>
              <a:rPr lang="en-GB" dirty="0"/>
              <a:t>meningitis and </a:t>
            </a:r>
            <a:r>
              <a:rPr lang="en-GB" dirty="0">
                <a:solidFill>
                  <a:srgbClr val="212B32"/>
                </a:solidFill>
              </a:rPr>
              <a:t>blood poisoning (septicaemia</a:t>
            </a:r>
            <a:r>
              <a:rPr lang="en-GB" dirty="0" smtClean="0">
                <a:solidFill>
                  <a:srgbClr val="212B32"/>
                </a:solidFill>
              </a:rPr>
              <a:t>). It </a:t>
            </a:r>
            <a:r>
              <a:rPr lang="en-GB" dirty="0"/>
              <a:t>is highly effective in preventing illness caused by the 4 meningococcal strains, including the extremely harmful Men W strain.</a:t>
            </a:r>
          </a:p>
          <a:p>
            <a:endParaRPr lang="en-GB" dirty="0"/>
          </a:p>
          <a:p>
            <a:r>
              <a:rPr lang="en-GB" dirty="0"/>
              <a:t>Older teenagers and new university students are at higher risk of infection because many of them mix closely with lots of new people, some of whom may unknowingly carry the meningococcal bacteria at the back of their nose and throat</a:t>
            </a:r>
            <a:r>
              <a:rPr lang="en-GB" dirty="0" smtClean="0"/>
              <a:t>.</a:t>
            </a:r>
          </a:p>
          <a:p>
            <a:endParaRPr lang="en-GB" dirty="0"/>
          </a:p>
          <a:p>
            <a:r>
              <a:rPr lang="en-GB" dirty="0"/>
              <a:t>Anyone who is eligible for the </a:t>
            </a:r>
            <a:r>
              <a:rPr lang="en-GB" dirty="0" smtClean="0"/>
              <a:t>Men ACWY </a:t>
            </a:r>
            <a:r>
              <a:rPr lang="en-GB" dirty="0"/>
              <a:t>vaccine should have it, even if they have previously had the </a:t>
            </a:r>
            <a:r>
              <a:rPr lang="en-GB" dirty="0" smtClean="0"/>
              <a:t>Men C </a:t>
            </a:r>
            <a:r>
              <a:rPr lang="en-GB" dirty="0"/>
              <a:t>vaccine</a:t>
            </a:r>
            <a:r>
              <a:rPr lang="en-GB" dirty="0" smtClean="0"/>
              <a:t>.</a:t>
            </a:r>
          </a:p>
        </p:txBody>
      </p:sp>
      <p:sp>
        <p:nvSpPr>
          <p:cNvPr id="3" name="Rectangle 2"/>
          <p:cNvSpPr/>
          <p:nvPr/>
        </p:nvSpPr>
        <p:spPr>
          <a:xfrm>
            <a:off x="1271805" y="472858"/>
            <a:ext cx="3335272" cy="369332"/>
          </a:xfrm>
          <a:prstGeom prst="rect">
            <a:avLst/>
          </a:prstGeom>
        </p:spPr>
        <p:txBody>
          <a:bodyPr wrap="none">
            <a:spAutoFit/>
          </a:bodyPr>
          <a:lstStyle/>
          <a:p>
            <a:r>
              <a:rPr lang="en-GB" b="1" dirty="0">
                <a:solidFill>
                  <a:srgbClr val="212B32"/>
                </a:solidFill>
                <a:latin typeface="Frutiger W01"/>
              </a:rPr>
              <a:t>The Men A, C, W &amp; Y vaccine</a:t>
            </a:r>
          </a:p>
        </p:txBody>
      </p:sp>
      <p:pic>
        <p:nvPicPr>
          <p:cNvPr id="4" name="Picture 3"/>
          <p:cNvPicPr>
            <a:picLocks noChangeAspect="1"/>
          </p:cNvPicPr>
          <p:nvPr/>
        </p:nvPicPr>
        <p:blipFill>
          <a:blip r:embed="rId2"/>
          <a:stretch>
            <a:fillRect/>
          </a:stretch>
        </p:blipFill>
        <p:spPr>
          <a:xfrm>
            <a:off x="5837129" y="231639"/>
            <a:ext cx="5992061" cy="2591162"/>
          </a:xfrm>
          <a:prstGeom prst="rect">
            <a:avLst/>
          </a:prstGeom>
        </p:spPr>
      </p:pic>
      <p:pic>
        <p:nvPicPr>
          <p:cNvPr id="5" name="Picture 4" descr="Group of young teenager friends sitting on a bench relaxing | Royalt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129" y="2942354"/>
            <a:ext cx="5992061" cy="3819939"/>
          </a:xfrm>
          <a:prstGeom prst="rect">
            <a:avLst/>
          </a:prstGeom>
        </p:spPr>
      </p:pic>
    </p:spTree>
    <p:extLst>
      <p:ext uri="{BB962C8B-B14F-4D97-AF65-F5344CB8AC3E}">
        <p14:creationId xmlns:p14="http://schemas.microsoft.com/office/powerpoint/2010/main" val="3310336705"/>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4B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971660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e Images : sea, nature, ocean, woman, villa, vacation, hut, portrai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402"/>
            <a:ext cx="12192000" cy="8006079"/>
          </a:xfrm>
          <a:prstGeom prst="rect">
            <a:avLst/>
          </a:prstGeom>
        </p:spPr>
      </p:pic>
      <p:sp>
        <p:nvSpPr>
          <p:cNvPr id="3" name="Rectangle 2"/>
          <p:cNvSpPr/>
          <p:nvPr/>
        </p:nvSpPr>
        <p:spPr>
          <a:xfrm>
            <a:off x="151178" y="252318"/>
            <a:ext cx="11639147" cy="6647974"/>
          </a:xfrm>
          <a:prstGeom prst="rect">
            <a:avLst/>
          </a:prstGeom>
          <a:noFill/>
        </p:spPr>
        <p:txBody>
          <a:bodyPr wrap="none" lIns="91440" tIns="45720" rIns="91440" bIns="45720">
            <a:spAutoFit/>
          </a:bodyPr>
          <a:lstStyle/>
          <a:p>
            <a:pPr algn="ctr"/>
            <a:r>
              <a:rPr lang="en-US" sz="6000" b="1" cap="none" spc="0" dirty="0" smtClean="0">
                <a:ln w="6600">
                  <a:solidFill>
                    <a:schemeClr val="accent2"/>
                  </a:solidFill>
                  <a:prstDash val="solid"/>
                </a:ln>
                <a:solidFill>
                  <a:srgbClr val="FFFFFF"/>
                </a:solidFill>
                <a:effectLst>
                  <a:outerShdw dist="38100" dir="2700000" algn="tl" rotWithShape="0">
                    <a:schemeClr val="accent2"/>
                  </a:outerShdw>
                </a:effectLst>
              </a:rPr>
              <a:t>Planning on going away on holiday?</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endParaRPr>
          </a:p>
          <a:p>
            <a:pPr algn="ctr"/>
            <a:r>
              <a:rPr lang="en-US" sz="4800" b="1" dirty="0" smtClean="0">
                <a:ln w="6600">
                  <a:solidFill>
                    <a:schemeClr val="accent2"/>
                  </a:solidFill>
                  <a:prstDash val="solid"/>
                </a:ln>
                <a:solidFill>
                  <a:srgbClr val="FFFFFF"/>
                </a:solidFill>
                <a:effectLst>
                  <a:outerShdw dist="38100" dir="2700000" algn="tl" rotWithShape="0">
                    <a:schemeClr val="accent2"/>
                  </a:outerShdw>
                </a:effectLst>
              </a:rPr>
              <a:t>Make sure you can enjoy your time, </a:t>
            </a:r>
          </a:p>
          <a:p>
            <a:pPr algn="ctr"/>
            <a:r>
              <a:rPr lang="en-US" sz="4800" b="1" dirty="0" smtClean="0">
                <a:ln w="6600">
                  <a:solidFill>
                    <a:schemeClr val="accent2"/>
                  </a:solidFill>
                  <a:prstDash val="solid"/>
                </a:ln>
                <a:solidFill>
                  <a:srgbClr val="FFFFFF"/>
                </a:solidFill>
                <a:effectLst>
                  <a:outerShdw dist="38100" dir="2700000" algn="tl" rotWithShape="0">
                    <a:schemeClr val="accent2"/>
                  </a:outerShdw>
                </a:effectLst>
              </a:rPr>
              <a:t>check if you need any vaccines before going! </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97358121"/>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30134"/>
            <a:ext cx="12192000" cy="3086480"/>
          </a:xfrm>
          <a:prstGeom prst="rect">
            <a:avLst/>
          </a:prstGeom>
        </p:spPr>
      </p:pic>
      <p:sp>
        <p:nvSpPr>
          <p:cNvPr id="3" name="TextBox 2"/>
          <p:cNvSpPr txBox="1"/>
          <p:nvPr/>
        </p:nvSpPr>
        <p:spPr>
          <a:xfrm>
            <a:off x="0" y="695718"/>
            <a:ext cx="12192000" cy="5693866"/>
          </a:xfrm>
          <a:prstGeom prst="rect">
            <a:avLst/>
          </a:prstGeom>
          <a:noFill/>
        </p:spPr>
        <p:txBody>
          <a:bodyPr wrap="square" rtlCol="0">
            <a:spAutoFit/>
          </a:bodyPr>
          <a:lstStyle/>
          <a:p>
            <a:pPr algn="ctr"/>
            <a:r>
              <a:rPr lang="en-GB" sz="2800" dirty="0" smtClean="0"/>
              <a:t>Wherever you are planning on going on holiday</a:t>
            </a: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r>
              <a:rPr lang="en-GB" sz="2800" dirty="0" smtClean="0"/>
              <a:t>Your nurse can check to make sure you have the best chance of staying healthy so you can keep enjoying your time off</a:t>
            </a:r>
            <a:endParaRPr lang="en-GB" sz="2800" dirty="0"/>
          </a:p>
        </p:txBody>
      </p:sp>
    </p:spTree>
    <p:extLst>
      <p:ext uri="{BB962C8B-B14F-4D97-AF65-F5344CB8AC3E}">
        <p14:creationId xmlns:p14="http://schemas.microsoft.com/office/powerpoint/2010/main" val="3181934038"/>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80537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ingles-vaccine-all-year-roun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054562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E285C-6B40-BCEF-C202-D859F008EC40}"/>
              </a:ext>
            </a:extLst>
          </p:cNvPr>
          <p:cNvSpPr txBox="1"/>
          <p:nvPr/>
        </p:nvSpPr>
        <p:spPr>
          <a:xfrm>
            <a:off x="2615878" y="175051"/>
            <a:ext cx="6590262" cy="830997"/>
          </a:xfrm>
          <a:prstGeom prst="rect">
            <a:avLst/>
          </a:prstGeom>
          <a:noFill/>
        </p:spPr>
        <p:txBody>
          <a:bodyPr wrap="square" rtlCol="0">
            <a:spAutoFit/>
          </a:bodyPr>
          <a:lstStyle/>
          <a:p>
            <a:r>
              <a:rPr lang="en-GB" sz="2400" b="1" dirty="0">
                <a:solidFill>
                  <a:srgbClr val="002060"/>
                </a:solidFill>
              </a:rPr>
              <a:t>How have vaccines impacted diseases in London?</a:t>
            </a:r>
          </a:p>
          <a:p>
            <a:endParaRPr lang="en-GB" sz="24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88F507C-CB89-30D0-21FB-FD281858DC51}"/>
              </a:ext>
            </a:extLst>
          </p:cNvPr>
          <p:cNvSpPr txBox="1"/>
          <p:nvPr/>
        </p:nvSpPr>
        <p:spPr>
          <a:xfrm>
            <a:off x="316966" y="889934"/>
            <a:ext cx="11671833"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rgbClr val="002060"/>
                </a:solidFill>
              </a:rPr>
              <a:t>As shown in the previous picture, pertussis vaccination for pregnant women started in 2012. Here it is a graph that shows how this affected the number of cases </a:t>
            </a:r>
            <a:endParaRPr lang="en-GB" dirty="0">
              <a:solidFill>
                <a:srgbClr val="002060"/>
              </a:solidFill>
            </a:endParaRPr>
          </a:p>
        </p:txBody>
      </p:sp>
      <p:pic>
        <p:nvPicPr>
          <p:cNvPr id="15" name="Picture 14">
            <a:extLst>
              <a:ext uri="{FF2B5EF4-FFF2-40B4-BE49-F238E27FC236}">
                <a16:creationId xmlns:a16="http://schemas.microsoft.com/office/drawing/2014/main" id="{C4F95163-DF9B-E423-1CB4-0CA8174D6805}"/>
              </a:ext>
            </a:extLst>
          </p:cNvPr>
          <p:cNvPicPr>
            <a:picLocks noChangeAspect="1"/>
          </p:cNvPicPr>
          <p:nvPr/>
        </p:nvPicPr>
        <p:blipFill>
          <a:blip r:embed="rId2"/>
          <a:stretch>
            <a:fillRect/>
          </a:stretch>
        </p:blipFill>
        <p:spPr>
          <a:xfrm>
            <a:off x="1626385" y="1751575"/>
            <a:ext cx="7898932" cy="3503558"/>
          </a:xfrm>
          <a:prstGeom prst="rect">
            <a:avLst/>
          </a:prstGeom>
        </p:spPr>
      </p:pic>
    </p:spTree>
    <p:extLst>
      <p:ext uri="{BB962C8B-B14F-4D97-AF65-F5344CB8AC3E}">
        <p14:creationId xmlns:p14="http://schemas.microsoft.com/office/powerpoint/2010/main" val="377863306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54954534"/>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5C7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271" r="725" b="68626"/>
          <a:stretch/>
        </p:blipFill>
        <p:spPr>
          <a:xfrm>
            <a:off x="141402" y="207391"/>
            <a:ext cx="5637229" cy="2328420"/>
          </a:xfrm>
          <a:prstGeom prst="rect">
            <a:avLst/>
          </a:prstGeom>
        </p:spPr>
      </p:pic>
      <p:pic>
        <p:nvPicPr>
          <p:cNvPr id="3" name="Picture 2"/>
          <p:cNvPicPr>
            <a:picLocks noChangeAspect="1"/>
          </p:cNvPicPr>
          <p:nvPr/>
        </p:nvPicPr>
        <p:blipFill rotWithShape="1">
          <a:blip r:embed="rId2"/>
          <a:srcRect t="30046" r="28950"/>
          <a:stretch/>
        </p:blipFill>
        <p:spPr>
          <a:xfrm>
            <a:off x="6664752" y="180724"/>
            <a:ext cx="5024486" cy="6469885"/>
          </a:xfrm>
          <a:prstGeom prst="rect">
            <a:avLst/>
          </a:prstGeom>
          <a:solidFill>
            <a:srgbClr val="F6E3EE"/>
          </a:solidFill>
        </p:spPr>
      </p:pic>
      <p:pic>
        <p:nvPicPr>
          <p:cNvPr id="4" name="Picture 3"/>
          <p:cNvPicPr>
            <a:picLocks noChangeAspect="1"/>
          </p:cNvPicPr>
          <p:nvPr/>
        </p:nvPicPr>
        <p:blipFill>
          <a:blip r:embed="rId3"/>
          <a:stretch>
            <a:fillRect/>
          </a:stretch>
        </p:blipFill>
        <p:spPr>
          <a:xfrm>
            <a:off x="1127288" y="2684341"/>
            <a:ext cx="2690568" cy="3966268"/>
          </a:xfrm>
          <a:prstGeom prst="rect">
            <a:avLst/>
          </a:prstGeom>
          <a:solidFill>
            <a:srgbClr val="EA5C74"/>
          </a:solidFill>
        </p:spPr>
      </p:pic>
    </p:spTree>
    <p:extLst>
      <p:ext uri="{BB962C8B-B14F-4D97-AF65-F5344CB8AC3E}">
        <p14:creationId xmlns:p14="http://schemas.microsoft.com/office/powerpoint/2010/main" val="2194582543"/>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592247" cy="6876805"/>
          </a:xfrm>
          <a:prstGeom prst="rect">
            <a:avLst/>
          </a:prstGeom>
        </p:spPr>
      </p:pic>
      <p:pic>
        <p:nvPicPr>
          <p:cNvPr id="3" name="Picture 2"/>
          <p:cNvPicPr>
            <a:picLocks noChangeAspect="1"/>
          </p:cNvPicPr>
          <p:nvPr/>
        </p:nvPicPr>
        <p:blipFill>
          <a:blip r:embed="rId3"/>
          <a:stretch>
            <a:fillRect/>
          </a:stretch>
        </p:blipFill>
        <p:spPr>
          <a:xfrm>
            <a:off x="6347029" y="0"/>
            <a:ext cx="5844971" cy="6885002"/>
          </a:xfrm>
          <a:prstGeom prst="rect">
            <a:avLst/>
          </a:prstGeom>
        </p:spPr>
      </p:pic>
    </p:spTree>
    <p:extLst>
      <p:ext uri="{BB962C8B-B14F-4D97-AF65-F5344CB8AC3E}">
        <p14:creationId xmlns:p14="http://schemas.microsoft.com/office/powerpoint/2010/main" val="385650371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34744" cy="7011378"/>
          </a:xfrm>
          <a:prstGeom prst="rect">
            <a:avLst/>
          </a:prstGeom>
        </p:spPr>
      </p:pic>
      <p:pic>
        <p:nvPicPr>
          <p:cNvPr id="4" name="Picture 3"/>
          <p:cNvPicPr>
            <a:picLocks noChangeAspect="1"/>
          </p:cNvPicPr>
          <p:nvPr/>
        </p:nvPicPr>
        <p:blipFill>
          <a:blip r:embed="rId3"/>
          <a:stretch>
            <a:fillRect/>
          </a:stretch>
        </p:blipFill>
        <p:spPr>
          <a:xfrm>
            <a:off x="5972052" y="0"/>
            <a:ext cx="5360965" cy="6886856"/>
          </a:xfrm>
          <a:prstGeom prst="rect">
            <a:avLst/>
          </a:prstGeom>
        </p:spPr>
      </p:pic>
    </p:spTree>
    <p:extLst>
      <p:ext uri="{BB962C8B-B14F-4D97-AF65-F5344CB8AC3E}">
        <p14:creationId xmlns:p14="http://schemas.microsoft.com/office/powerpoint/2010/main" val="292973197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5301673" cy="6890190"/>
          </a:xfrm>
          <a:prstGeom prst="rect">
            <a:avLst/>
          </a:prstGeom>
        </p:spPr>
      </p:pic>
      <p:pic>
        <p:nvPicPr>
          <p:cNvPr id="3" name="Picture 2"/>
          <p:cNvPicPr>
            <a:picLocks noChangeAspect="1"/>
          </p:cNvPicPr>
          <p:nvPr/>
        </p:nvPicPr>
        <p:blipFill>
          <a:blip r:embed="rId3"/>
          <a:stretch>
            <a:fillRect/>
          </a:stretch>
        </p:blipFill>
        <p:spPr>
          <a:xfrm>
            <a:off x="6253671" y="696749"/>
            <a:ext cx="5115639" cy="5496692"/>
          </a:xfrm>
          <a:prstGeom prst="rect">
            <a:avLst/>
          </a:prstGeom>
        </p:spPr>
      </p:pic>
    </p:spTree>
    <p:extLst>
      <p:ext uri="{BB962C8B-B14F-4D97-AF65-F5344CB8AC3E}">
        <p14:creationId xmlns:p14="http://schemas.microsoft.com/office/powerpoint/2010/main" val="271517393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892069" cy="6788727"/>
          </a:xfrm>
          <a:prstGeom prst="rect">
            <a:avLst/>
          </a:prstGeom>
        </p:spPr>
      </p:pic>
      <p:pic>
        <p:nvPicPr>
          <p:cNvPr id="3" name="Picture 2"/>
          <p:cNvPicPr>
            <a:picLocks noChangeAspect="1"/>
          </p:cNvPicPr>
          <p:nvPr/>
        </p:nvPicPr>
        <p:blipFill>
          <a:blip r:embed="rId3"/>
          <a:stretch>
            <a:fillRect/>
          </a:stretch>
        </p:blipFill>
        <p:spPr>
          <a:xfrm>
            <a:off x="6125194" y="357098"/>
            <a:ext cx="4710518" cy="1684137"/>
          </a:xfrm>
          <a:prstGeom prst="rect">
            <a:avLst/>
          </a:prstGeom>
        </p:spPr>
      </p:pic>
      <p:pic>
        <p:nvPicPr>
          <p:cNvPr id="5" name="Picture 4"/>
          <p:cNvPicPr>
            <a:picLocks noChangeAspect="1"/>
          </p:cNvPicPr>
          <p:nvPr/>
        </p:nvPicPr>
        <p:blipFill>
          <a:blip r:embed="rId4"/>
          <a:stretch>
            <a:fillRect/>
          </a:stretch>
        </p:blipFill>
        <p:spPr>
          <a:xfrm>
            <a:off x="6307191" y="2041235"/>
            <a:ext cx="4739500" cy="4992452"/>
          </a:xfrm>
          <a:prstGeom prst="rect">
            <a:avLst/>
          </a:prstGeom>
        </p:spPr>
      </p:pic>
    </p:spTree>
    <p:extLst>
      <p:ext uri="{BB962C8B-B14F-4D97-AF65-F5344CB8AC3E}">
        <p14:creationId xmlns:p14="http://schemas.microsoft.com/office/powerpoint/2010/main" val="104358102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1D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031" y="0"/>
            <a:ext cx="7729979" cy="6858000"/>
          </a:xfrm>
          <a:prstGeom prst="rect">
            <a:avLst/>
          </a:prstGeom>
        </p:spPr>
      </p:pic>
    </p:spTree>
    <p:extLst>
      <p:ext uri="{BB962C8B-B14F-4D97-AF65-F5344CB8AC3E}">
        <p14:creationId xmlns:p14="http://schemas.microsoft.com/office/powerpoint/2010/main" val="141300356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5542" y="1511913"/>
            <a:ext cx="4499429" cy="4732995"/>
          </a:xfrm>
          <a:prstGeom prst="rect">
            <a:avLst/>
          </a:prstGeom>
        </p:spPr>
      </p:pic>
      <p:sp>
        <p:nvSpPr>
          <p:cNvPr id="5" name="Oval Callout 4"/>
          <p:cNvSpPr/>
          <p:nvPr/>
        </p:nvSpPr>
        <p:spPr>
          <a:xfrm>
            <a:off x="9291666" y="703950"/>
            <a:ext cx="1334587" cy="924077"/>
          </a:xfrm>
          <a:prstGeom prst="wedgeEllipseCallout">
            <a:avLst>
              <a:gd name="adj1" fmla="val -31064"/>
              <a:gd name="adj2" fmla="val 23662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I’m protected</a:t>
            </a:r>
          </a:p>
        </p:txBody>
      </p:sp>
      <p:sp>
        <p:nvSpPr>
          <p:cNvPr id="7" name="Rectangle 6"/>
          <p:cNvSpPr/>
          <p:nvPr/>
        </p:nvSpPr>
        <p:spPr>
          <a:xfrm>
            <a:off x="217714" y="587836"/>
            <a:ext cx="6618514" cy="5324535"/>
          </a:xfrm>
          <a:prstGeom prst="rect">
            <a:avLst/>
          </a:prstGeom>
        </p:spPr>
        <p:txBody>
          <a:bodyPr wrap="square">
            <a:spAutoFit/>
          </a:bodyPr>
          <a:lstStyle/>
          <a:p>
            <a:r>
              <a:rPr lang="en-GB" sz="2400" b="1" dirty="0" smtClean="0">
                <a:solidFill>
                  <a:srgbClr val="002060"/>
                </a:solidFill>
              </a:rPr>
              <a:t>Why is it important that people get vaccinated?</a:t>
            </a:r>
          </a:p>
          <a:p>
            <a:endParaRPr lang="en-GB" sz="1000" b="1" dirty="0" smtClean="0">
              <a:solidFill>
                <a:srgbClr val="002060"/>
              </a:solidFill>
              <a:effectLst>
                <a:outerShdw blurRad="38100" dist="38100" dir="2700000" algn="tl">
                  <a:srgbClr val="000000">
                    <a:alpha val="43137"/>
                  </a:srgbClr>
                </a:outerShdw>
              </a:effectLst>
            </a:endParaRPr>
          </a:p>
          <a:p>
            <a:r>
              <a:rPr lang="en-GB" dirty="0" smtClean="0">
                <a:solidFill>
                  <a:srgbClr val="002060"/>
                </a:solidFill>
              </a:rPr>
              <a:t>Vaccines are the most effective way </a:t>
            </a:r>
            <a:r>
              <a:rPr lang="en-GB" b="1" dirty="0" smtClean="0">
                <a:solidFill>
                  <a:srgbClr val="002060"/>
                </a:solidFill>
              </a:rPr>
              <a:t>to prevent infectious disease.  </a:t>
            </a:r>
            <a:r>
              <a:rPr lang="en-GB" dirty="0" smtClean="0">
                <a:solidFill>
                  <a:srgbClr val="002060"/>
                </a:solidFill>
              </a:rPr>
              <a:t>They can protect adults and children from </a:t>
            </a:r>
            <a:r>
              <a:rPr lang="en-GB" b="1" dirty="0" smtClean="0">
                <a:solidFill>
                  <a:srgbClr val="FF0000"/>
                </a:solidFill>
              </a:rPr>
              <a:t>potentially life changing or life threatening diseases. </a:t>
            </a:r>
          </a:p>
          <a:p>
            <a:endParaRPr lang="en-GB" dirty="0">
              <a:solidFill>
                <a:srgbClr val="002060"/>
              </a:solidFill>
            </a:endParaRPr>
          </a:p>
          <a:p>
            <a:r>
              <a:rPr lang="en-GB" dirty="0" smtClean="0">
                <a:solidFill>
                  <a:srgbClr val="002060"/>
                </a:solidFill>
              </a:rPr>
              <a:t>The more people vaccinated the more people protected – this is known as </a:t>
            </a:r>
            <a:r>
              <a:rPr lang="en-GB" u="sng" dirty="0" smtClean="0">
                <a:solidFill>
                  <a:srgbClr val="002060"/>
                </a:solidFill>
              </a:rPr>
              <a:t>‘herd immunity’ </a:t>
            </a:r>
            <a:r>
              <a:rPr lang="en-GB" dirty="0" smtClean="0">
                <a:solidFill>
                  <a:srgbClr val="002060"/>
                </a:solidFill>
              </a:rPr>
              <a:t>which is considered as group immunity</a:t>
            </a:r>
          </a:p>
          <a:p>
            <a:endParaRPr lang="en-GB" dirty="0">
              <a:solidFill>
                <a:srgbClr val="002060"/>
              </a:solidFill>
            </a:endParaRPr>
          </a:p>
          <a:p>
            <a:r>
              <a:rPr lang="en-GB" dirty="0" smtClean="0">
                <a:solidFill>
                  <a:srgbClr val="002060"/>
                </a:solidFill>
              </a:rPr>
              <a:t>In order for a population to achieve herd immunity, 95% of the individuals will need to get vaccinated.</a:t>
            </a:r>
          </a:p>
          <a:p>
            <a:endParaRPr lang="en-GB" dirty="0">
              <a:solidFill>
                <a:srgbClr val="002060"/>
              </a:solidFill>
            </a:endParaRPr>
          </a:p>
          <a:p>
            <a:r>
              <a:rPr lang="en-GB" dirty="0" smtClean="0">
                <a:solidFill>
                  <a:srgbClr val="002060"/>
                </a:solidFill>
              </a:rPr>
              <a:t>Herd immunity or group immunity is important as not everyone can be vaccinated, and therefor protected. Some of this people are: </a:t>
            </a:r>
          </a:p>
          <a:p>
            <a:endParaRPr lang="en-GB" dirty="0" smtClean="0">
              <a:solidFill>
                <a:srgbClr val="002060"/>
              </a:solidFill>
            </a:endParaRPr>
          </a:p>
          <a:p>
            <a:pPr marL="285750" indent="-285750">
              <a:buFont typeface="Arial" panose="020B0604020202020204" pitchFamily="34" charset="0"/>
              <a:buChar char="•"/>
            </a:pPr>
            <a:r>
              <a:rPr lang="en-GB" dirty="0" smtClean="0">
                <a:solidFill>
                  <a:srgbClr val="002060"/>
                </a:solidFill>
              </a:rPr>
              <a:t>People allergic to vaccines</a:t>
            </a:r>
          </a:p>
          <a:p>
            <a:pPr marL="285750" indent="-285750">
              <a:buFont typeface="Arial" panose="020B0604020202020204" pitchFamily="34" charset="0"/>
              <a:buChar char="•"/>
            </a:pPr>
            <a:r>
              <a:rPr lang="en-GB" dirty="0" smtClean="0">
                <a:solidFill>
                  <a:srgbClr val="002060"/>
                </a:solidFill>
              </a:rPr>
              <a:t>People on active chemotherapy</a:t>
            </a:r>
          </a:p>
          <a:p>
            <a:pPr marL="285750" indent="-285750">
              <a:buFont typeface="Arial" panose="020B0604020202020204" pitchFamily="34" charset="0"/>
              <a:buChar char="•"/>
            </a:pPr>
            <a:r>
              <a:rPr lang="en-GB" dirty="0" smtClean="0">
                <a:solidFill>
                  <a:srgbClr val="002060"/>
                </a:solidFill>
              </a:rPr>
              <a:t>People with </a:t>
            </a:r>
            <a:r>
              <a:rPr lang="en-GB" dirty="0" err="1" smtClean="0">
                <a:solidFill>
                  <a:srgbClr val="002060"/>
                </a:solidFill>
              </a:rPr>
              <a:t>immunodeficiencies</a:t>
            </a:r>
            <a:r>
              <a:rPr lang="en-GB" dirty="0" smtClean="0">
                <a:solidFill>
                  <a:srgbClr val="002060"/>
                </a:solidFill>
              </a:rPr>
              <a:t>   </a:t>
            </a:r>
          </a:p>
          <a:p>
            <a:endParaRPr lang="en-GB" b="1" dirty="0">
              <a:solidFill>
                <a:srgbClr val="002060"/>
              </a:solidFill>
            </a:endParaRPr>
          </a:p>
        </p:txBody>
      </p:sp>
    </p:spTree>
    <p:extLst>
      <p:ext uri="{BB962C8B-B14F-4D97-AF65-F5344CB8AC3E}">
        <p14:creationId xmlns:p14="http://schemas.microsoft.com/office/powerpoint/2010/main" val="2575639240"/>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t="-27000" r="14000" b="-2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3809471156"/>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1A0C4-D221-6BA7-22CA-FC7B365E337B}"/>
              </a:ext>
            </a:extLst>
          </p:cNvPr>
          <p:cNvSpPr txBox="1"/>
          <p:nvPr/>
        </p:nvSpPr>
        <p:spPr>
          <a:xfrm>
            <a:off x="2293204" y="3006801"/>
            <a:ext cx="8123391" cy="892552"/>
          </a:xfrm>
          <a:prstGeom prst="rect">
            <a:avLst/>
          </a:prstGeom>
          <a:noFill/>
        </p:spPr>
        <p:txBody>
          <a:bodyPr wrap="square" rtlCol="0">
            <a:spAutoFit/>
          </a:bodyPr>
          <a:lstStyle/>
          <a:p>
            <a:r>
              <a:rPr lang="en-GB" sz="2800" b="1" u="sng" dirty="0">
                <a:solidFill>
                  <a:srgbClr val="002060"/>
                </a:solidFill>
              </a:rPr>
              <a:t>What diseases are currently spreading in London?</a:t>
            </a:r>
          </a:p>
          <a:p>
            <a:endParaRPr lang="en-GB" sz="24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9275BBD-4FBE-6A97-770C-6DA90009358D}"/>
              </a:ext>
            </a:extLst>
          </p:cNvPr>
          <p:cNvSpPr txBox="1"/>
          <p:nvPr/>
        </p:nvSpPr>
        <p:spPr>
          <a:xfrm>
            <a:off x="100897" y="2863436"/>
            <a:ext cx="2055201"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COVID</a:t>
            </a:r>
          </a:p>
          <a:p>
            <a:pPr algn="ctr"/>
            <a:r>
              <a:rPr lang="ar-AE" sz="2400" b="1" dirty="0" smtClean="0">
                <a:solidFill>
                  <a:srgbClr val="002060"/>
                </a:solidFill>
              </a:rPr>
              <a:t>فيروس كورونا</a:t>
            </a:r>
            <a:endParaRPr lang="en-GB" sz="2400" b="1" dirty="0" smtClean="0">
              <a:solidFill>
                <a:srgbClr val="002060"/>
              </a:solidFill>
            </a:endParaRPr>
          </a:p>
          <a:p>
            <a:pPr algn="ctr"/>
            <a:r>
              <a:rPr lang="as-IN" sz="2400" b="1" dirty="0" smtClean="0">
                <a:solidFill>
                  <a:srgbClr val="002060"/>
                </a:solidFill>
              </a:rPr>
              <a:t>কোভিড</a:t>
            </a:r>
            <a:endParaRPr lang="en-GB" sz="2400" b="1" dirty="0">
              <a:solidFill>
                <a:srgbClr val="002060"/>
              </a:solidFill>
            </a:endParaRPr>
          </a:p>
        </p:txBody>
      </p:sp>
      <p:sp>
        <p:nvSpPr>
          <p:cNvPr id="4" name="TextBox 3">
            <a:extLst>
              <a:ext uri="{FF2B5EF4-FFF2-40B4-BE49-F238E27FC236}">
                <a16:creationId xmlns:a16="http://schemas.microsoft.com/office/drawing/2014/main" id="{46B6D137-4E63-A050-98FD-3B6470C022A8}"/>
              </a:ext>
            </a:extLst>
          </p:cNvPr>
          <p:cNvSpPr txBox="1"/>
          <p:nvPr/>
        </p:nvSpPr>
        <p:spPr>
          <a:xfrm>
            <a:off x="10553701" y="2433928"/>
            <a:ext cx="136103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Polio</a:t>
            </a:r>
          </a:p>
          <a:p>
            <a:pPr algn="ctr"/>
            <a:r>
              <a:rPr lang="ar-AE" sz="2400" b="1" dirty="0" smtClean="0">
                <a:solidFill>
                  <a:srgbClr val="002060"/>
                </a:solidFill>
              </a:rPr>
              <a:t>شلل الأطفال</a:t>
            </a:r>
            <a:endParaRPr lang="en-GB" sz="2400" b="1" dirty="0" smtClean="0">
              <a:solidFill>
                <a:srgbClr val="002060"/>
              </a:solidFill>
            </a:endParaRPr>
          </a:p>
          <a:p>
            <a:pPr algn="ctr"/>
            <a:r>
              <a:rPr lang="as-IN" sz="2400" b="1" dirty="0" smtClean="0">
                <a:solidFill>
                  <a:srgbClr val="002060"/>
                </a:solidFill>
              </a:rPr>
              <a:t>পোলিও</a:t>
            </a:r>
            <a:endParaRPr lang="en-GB" sz="2400" b="1" dirty="0">
              <a:solidFill>
                <a:srgbClr val="002060"/>
              </a:solidFill>
            </a:endParaRPr>
          </a:p>
        </p:txBody>
      </p:sp>
      <p:sp>
        <p:nvSpPr>
          <p:cNvPr id="5" name="TextBox 4">
            <a:extLst>
              <a:ext uri="{FF2B5EF4-FFF2-40B4-BE49-F238E27FC236}">
                <a16:creationId xmlns:a16="http://schemas.microsoft.com/office/drawing/2014/main" id="{46B1BB49-02CB-80B1-6A53-D98AF45D88BE}"/>
              </a:ext>
            </a:extLst>
          </p:cNvPr>
          <p:cNvSpPr txBox="1"/>
          <p:nvPr/>
        </p:nvSpPr>
        <p:spPr>
          <a:xfrm>
            <a:off x="2025688" y="4213405"/>
            <a:ext cx="178528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Measles</a:t>
            </a:r>
          </a:p>
          <a:p>
            <a:pPr algn="ctr"/>
            <a:r>
              <a:rPr lang="ar-AE" sz="2400" b="1" dirty="0" smtClean="0">
                <a:solidFill>
                  <a:srgbClr val="002060"/>
                </a:solidFill>
              </a:rPr>
              <a:t>مرض الحصبة</a:t>
            </a:r>
            <a:endParaRPr lang="en-GB" sz="2400" b="1" dirty="0" smtClean="0">
              <a:solidFill>
                <a:srgbClr val="002060"/>
              </a:solidFill>
            </a:endParaRPr>
          </a:p>
          <a:p>
            <a:pPr algn="ctr"/>
            <a:r>
              <a:rPr lang="as-IN" sz="2400" b="1" dirty="0" smtClean="0">
                <a:solidFill>
                  <a:srgbClr val="002060"/>
                </a:solidFill>
              </a:rPr>
              <a:t>হাম</a:t>
            </a:r>
            <a:endParaRPr lang="en-GB" sz="2400" b="1" dirty="0">
              <a:solidFill>
                <a:srgbClr val="002060"/>
              </a:solidFill>
            </a:endParaRPr>
          </a:p>
        </p:txBody>
      </p:sp>
      <p:sp>
        <p:nvSpPr>
          <p:cNvPr id="6" name="TextBox 5">
            <a:extLst>
              <a:ext uri="{FF2B5EF4-FFF2-40B4-BE49-F238E27FC236}">
                <a16:creationId xmlns:a16="http://schemas.microsoft.com/office/drawing/2014/main" id="{6BA37C6D-B99E-D576-3ECC-2F6CB94971C7}"/>
              </a:ext>
            </a:extLst>
          </p:cNvPr>
          <p:cNvSpPr txBox="1"/>
          <p:nvPr/>
        </p:nvSpPr>
        <p:spPr>
          <a:xfrm>
            <a:off x="9369014" y="5520483"/>
            <a:ext cx="2369374"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Shingles</a:t>
            </a:r>
          </a:p>
          <a:p>
            <a:pPr algn="ctr"/>
            <a:r>
              <a:rPr lang="ar-AE" sz="2400" b="1" dirty="0" smtClean="0">
                <a:solidFill>
                  <a:srgbClr val="002060"/>
                </a:solidFill>
              </a:rPr>
              <a:t>هربس نطاقي</a:t>
            </a:r>
            <a:endParaRPr lang="en-GB" sz="2400" b="1" dirty="0" smtClean="0">
              <a:solidFill>
                <a:srgbClr val="002060"/>
              </a:solidFill>
            </a:endParaRPr>
          </a:p>
          <a:p>
            <a:pPr algn="ctr"/>
            <a:r>
              <a:rPr lang="as-IN" sz="2400" b="1" dirty="0" smtClean="0">
                <a:solidFill>
                  <a:srgbClr val="002060"/>
                </a:solidFill>
              </a:rPr>
              <a:t>দাদ</a:t>
            </a:r>
            <a:endParaRPr lang="en-GB" sz="2400" b="1" dirty="0">
              <a:solidFill>
                <a:srgbClr val="002060"/>
              </a:solidFill>
            </a:endParaRPr>
          </a:p>
        </p:txBody>
      </p:sp>
      <p:sp>
        <p:nvSpPr>
          <p:cNvPr id="7" name="TextBox 6">
            <a:extLst>
              <a:ext uri="{FF2B5EF4-FFF2-40B4-BE49-F238E27FC236}">
                <a16:creationId xmlns:a16="http://schemas.microsoft.com/office/drawing/2014/main" id="{6A1E6A85-FD72-E5E4-94F9-EF1B509B753F}"/>
              </a:ext>
            </a:extLst>
          </p:cNvPr>
          <p:cNvSpPr txBox="1"/>
          <p:nvPr/>
        </p:nvSpPr>
        <p:spPr>
          <a:xfrm>
            <a:off x="3267523" y="1615797"/>
            <a:ext cx="2088248"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Tetanus</a:t>
            </a:r>
          </a:p>
          <a:p>
            <a:pPr algn="ctr"/>
            <a:r>
              <a:rPr lang="ar-AE" sz="2400" b="1" dirty="0" smtClean="0">
                <a:solidFill>
                  <a:srgbClr val="002060"/>
                </a:solidFill>
              </a:rPr>
              <a:t>كُزاز</a:t>
            </a:r>
            <a:endParaRPr lang="en-GB" sz="2400" b="1" dirty="0" smtClean="0">
              <a:solidFill>
                <a:srgbClr val="002060"/>
              </a:solidFill>
            </a:endParaRPr>
          </a:p>
          <a:p>
            <a:pPr algn="ctr"/>
            <a:r>
              <a:rPr lang="as-IN" sz="2400" b="1" dirty="0" smtClean="0">
                <a:solidFill>
                  <a:srgbClr val="002060"/>
                </a:solidFill>
              </a:rPr>
              <a:t>টিটেনাস</a:t>
            </a:r>
            <a:endParaRPr lang="en-GB" sz="2400" b="1" dirty="0">
              <a:solidFill>
                <a:srgbClr val="002060"/>
              </a:solidFill>
            </a:endParaRPr>
          </a:p>
        </p:txBody>
      </p:sp>
      <p:sp>
        <p:nvSpPr>
          <p:cNvPr id="8" name="TextBox 7">
            <a:extLst>
              <a:ext uri="{FF2B5EF4-FFF2-40B4-BE49-F238E27FC236}">
                <a16:creationId xmlns:a16="http://schemas.microsoft.com/office/drawing/2014/main" id="{E6DADC00-5340-58BE-F3FF-C7358EC13B48}"/>
              </a:ext>
            </a:extLst>
          </p:cNvPr>
          <p:cNvSpPr txBox="1"/>
          <p:nvPr/>
        </p:nvSpPr>
        <p:spPr>
          <a:xfrm>
            <a:off x="781416" y="485039"/>
            <a:ext cx="2697956"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Influenza</a:t>
            </a:r>
          </a:p>
          <a:p>
            <a:pPr algn="ctr"/>
            <a:r>
              <a:rPr lang="ar-AE" sz="2400" b="1" dirty="0" smtClean="0">
                <a:solidFill>
                  <a:srgbClr val="002060"/>
                </a:solidFill>
              </a:rPr>
              <a:t>الانفلونزا</a:t>
            </a:r>
            <a:endParaRPr lang="en-GB" sz="2400" b="1" dirty="0" smtClean="0">
              <a:solidFill>
                <a:srgbClr val="002060"/>
              </a:solidFill>
            </a:endParaRPr>
          </a:p>
          <a:p>
            <a:pPr algn="ctr"/>
            <a:r>
              <a:rPr lang="as-IN" sz="2400" b="1" dirty="0" smtClean="0">
                <a:solidFill>
                  <a:srgbClr val="002060"/>
                </a:solidFill>
              </a:rPr>
              <a:t>ইনফ্লুয়েঞ্জা</a:t>
            </a:r>
            <a:endParaRPr lang="en-GB" sz="2400" b="1" dirty="0">
              <a:solidFill>
                <a:srgbClr val="002060"/>
              </a:solidFill>
            </a:endParaRPr>
          </a:p>
        </p:txBody>
      </p:sp>
      <p:sp>
        <p:nvSpPr>
          <p:cNvPr id="9" name="TextBox 8">
            <a:extLst>
              <a:ext uri="{FF2B5EF4-FFF2-40B4-BE49-F238E27FC236}">
                <a16:creationId xmlns:a16="http://schemas.microsoft.com/office/drawing/2014/main" id="{5878FAF8-BC34-7434-99F7-788B21BB4F6D}"/>
              </a:ext>
            </a:extLst>
          </p:cNvPr>
          <p:cNvSpPr txBox="1"/>
          <p:nvPr/>
        </p:nvSpPr>
        <p:spPr>
          <a:xfrm>
            <a:off x="8440787" y="1110970"/>
            <a:ext cx="2284598"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Diphtheria</a:t>
            </a:r>
          </a:p>
          <a:p>
            <a:pPr algn="ctr"/>
            <a:r>
              <a:rPr lang="ar-AE" sz="2400" b="1" dirty="0" smtClean="0">
                <a:solidFill>
                  <a:srgbClr val="002060"/>
                </a:solidFill>
              </a:rPr>
              <a:t>الخناق</a:t>
            </a:r>
            <a:endParaRPr lang="en-GB" sz="2400" b="1" dirty="0" smtClean="0">
              <a:solidFill>
                <a:srgbClr val="002060"/>
              </a:solidFill>
            </a:endParaRPr>
          </a:p>
          <a:p>
            <a:pPr algn="ctr"/>
            <a:r>
              <a:rPr lang="as-IN" sz="2400" b="1" dirty="0" smtClean="0">
                <a:solidFill>
                  <a:srgbClr val="002060"/>
                </a:solidFill>
              </a:rPr>
              <a:t>ডিপথেরিয়া</a:t>
            </a:r>
            <a:endParaRPr lang="en-GB" sz="2400" b="1" dirty="0">
              <a:solidFill>
                <a:srgbClr val="002060"/>
              </a:solidFill>
            </a:endParaRPr>
          </a:p>
        </p:txBody>
      </p:sp>
      <p:sp>
        <p:nvSpPr>
          <p:cNvPr id="13" name="TextBox 12">
            <a:extLst>
              <a:ext uri="{FF2B5EF4-FFF2-40B4-BE49-F238E27FC236}">
                <a16:creationId xmlns:a16="http://schemas.microsoft.com/office/drawing/2014/main" id="{7C4F4342-81A0-B450-A119-2BF5640F2218}"/>
              </a:ext>
            </a:extLst>
          </p:cNvPr>
          <p:cNvSpPr txBox="1"/>
          <p:nvPr/>
        </p:nvSpPr>
        <p:spPr>
          <a:xfrm>
            <a:off x="6904412" y="3719990"/>
            <a:ext cx="3072750"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a:solidFill>
                  <a:srgbClr val="002060"/>
                </a:solidFill>
              </a:rPr>
              <a:t>Whooping </a:t>
            </a:r>
            <a:r>
              <a:rPr lang="en-GB" sz="2400" b="1" dirty="0" smtClean="0">
                <a:solidFill>
                  <a:srgbClr val="002060"/>
                </a:solidFill>
              </a:rPr>
              <a:t>Cough</a:t>
            </a:r>
          </a:p>
          <a:p>
            <a:pPr algn="ctr"/>
            <a:r>
              <a:rPr lang="ar-AE" sz="2400" b="1" dirty="0" smtClean="0">
                <a:solidFill>
                  <a:srgbClr val="002060"/>
                </a:solidFill>
              </a:rPr>
              <a:t>السعال الديكي</a:t>
            </a:r>
            <a:endParaRPr lang="en-GB" sz="2400" b="1" dirty="0" smtClean="0">
              <a:solidFill>
                <a:srgbClr val="002060"/>
              </a:solidFill>
            </a:endParaRPr>
          </a:p>
          <a:p>
            <a:pPr algn="ctr"/>
            <a:r>
              <a:rPr lang="as-IN" sz="2400" b="1" dirty="0" smtClean="0">
                <a:solidFill>
                  <a:srgbClr val="002060"/>
                </a:solidFill>
              </a:rPr>
              <a:t>হুপিং কাশি</a:t>
            </a:r>
            <a:endParaRPr lang="en-GB" sz="2400" b="1" dirty="0">
              <a:solidFill>
                <a:srgbClr val="002060"/>
              </a:solidFill>
            </a:endParaRPr>
          </a:p>
        </p:txBody>
      </p:sp>
      <p:sp>
        <p:nvSpPr>
          <p:cNvPr id="14" name="TextBox 13">
            <a:extLst>
              <a:ext uri="{FF2B5EF4-FFF2-40B4-BE49-F238E27FC236}">
                <a16:creationId xmlns:a16="http://schemas.microsoft.com/office/drawing/2014/main" id="{45F2761D-4311-B8C2-0716-5756D130247B}"/>
              </a:ext>
            </a:extLst>
          </p:cNvPr>
          <p:cNvSpPr txBox="1"/>
          <p:nvPr/>
        </p:nvSpPr>
        <p:spPr>
          <a:xfrm>
            <a:off x="4442454" y="4920319"/>
            <a:ext cx="2292894"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Hepatitis</a:t>
            </a:r>
          </a:p>
          <a:p>
            <a:pPr algn="ctr"/>
            <a:r>
              <a:rPr lang="ar-AE" sz="2400" b="1" dirty="0" smtClean="0">
                <a:solidFill>
                  <a:srgbClr val="002060"/>
                </a:solidFill>
              </a:rPr>
              <a:t>التهاب الكبد</a:t>
            </a:r>
            <a:endParaRPr lang="en-GB" sz="2400" b="1" dirty="0" smtClean="0">
              <a:solidFill>
                <a:srgbClr val="002060"/>
              </a:solidFill>
            </a:endParaRPr>
          </a:p>
          <a:p>
            <a:pPr algn="ctr"/>
            <a:r>
              <a:rPr lang="as-IN" sz="2400" b="1" dirty="0" smtClean="0">
                <a:solidFill>
                  <a:srgbClr val="002060"/>
                </a:solidFill>
              </a:rPr>
              <a:t>হেপাটাইটিস</a:t>
            </a:r>
            <a:endParaRPr lang="en-GB" sz="2400" b="1" dirty="0">
              <a:solidFill>
                <a:srgbClr val="002060"/>
              </a:solidFill>
            </a:endParaRPr>
          </a:p>
        </p:txBody>
      </p:sp>
      <p:sp>
        <p:nvSpPr>
          <p:cNvPr id="10" name="TextBox 9">
            <a:extLst>
              <a:ext uri="{FF2B5EF4-FFF2-40B4-BE49-F238E27FC236}">
                <a16:creationId xmlns:a16="http://schemas.microsoft.com/office/drawing/2014/main" id="{AB62B71D-7D1C-9BED-F3C5-6B09FE731405}"/>
              </a:ext>
            </a:extLst>
          </p:cNvPr>
          <p:cNvSpPr txBox="1"/>
          <p:nvPr/>
        </p:nvSpPr>
        <p:spPr>
          <a:xfrm>
            <a:off x="6118775" y="415468"/>
            <a:ext cx="1967207" cy="1200329"/>
          </a:xfrm>
          <a:prstGeom prst="rect">
            <a:avLst/>
          </a:prstGeom>
          <a:noFill/>
        </p:spPr>
        <p:txBody>
          <a:bodyPr wrap="square" rtlCol="0">
            <a:spAutoFit/>
          </a:bodyPr>
          <a:lstStyle/>
          <a:p>
            <a:pPr marL="285750" indent="-285750" algn="ctr">
              <a:buFont typeface="Arial" panose="020B0604020202020204" pitchFamily="34" charset="0"/>
              <a:buChar char="•"/>
            </a:pPr>
            <a:r>
              <a:rPr lang="en-GB" sz="2400" b="1" dirty="0" smtClean="0">
                <a:solidFill>
                  <a:srgbClr val="002060"/>
                </a:solidFill>
              </a:rPr>
              <a:t>Mumps</a:t>
            </a:r>
          </a:p>
          <a:p>
            <a:pPr algn="ctr"/>
            <a:r>
              <a:rPr lang="ar-AE" sz="2400" b="1" dirty="0" smtClean="0">
                <a:solidFill>
                  <a:srgbClr val="002060"/>
                </a:solidFill>
              </a:rPr>
              <a:t>النكاف</a:t>
            </a:r>
            <a:endParaRPr lang="en-GB" sz="2400" b="1" dirty="0" smtClean="0">
              <a:solidFill>
                <a:srgbClr val="002060"/>
              </a:solidFill>
            </a:endParaRPr>
          </a:p>
          <a:p>
            <a:pPr algn="ctr"/>
            <a:r>
              <a:rPr lang="as-IN" sz="2400" b="1" dirty="0" smtClean="0">
                <a:solidFill>
                  <a:srgbClr val="002060"/>
                </a:solidFill>
              </a:rPr>
              <a:t>মাম্পস</a:t>
            </a:r>
            <a:endParaRPr lang="en-GB" sz="2400" b="1" dirty="0">
              <a:solidFill>
                <a:srgbClr val="002060"/>
              </a:solidFill>
            </a:endParaRPr>
          </a:p>
        </p:txBody>
      </p:sp>
    </p:spTree>
    <p:extLst>
      <p:ext uri="{BB962C8B-B14F-4D97-AF65-F5344CB8AC3E}">
        <p14:creationId xmlns:p14="http://schemas.microsoft.com/office/powerpoint/2010/main" val="175171322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3" grpId="0"/>
      <p:bldP spid="1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98893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90391399"/>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1557</Words>
  <Application>Microsoft Office PowerPoint</Application>
  <PresentationFormat>Widescreen</PresentationFormat>
  <Paragraphs>250</Paragraphs>
  <Slides>46</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Comic Sans MS</vt:lpstr>
      <vt:lpstr>Frutiger W01</vt:lpstr>
      <vt:lpstr>Vrinda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are vaccines due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NWLONDONCCGS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E85025</dc:creator>
  <cp:lastModifiedBy>E85025</cp:lastModifiedBy>
  <cp:revision>51</cp:revision>
  <dcterms:created xsi:type="dcterms:W3CDTF">2024-02-08T12:09:51Z</dcterms:created>
  <dcterms:modified xsi:type="dcterms:W3CDTF">2024-04-10T15:07:44Z</dcterms:modified>
</cp:coreProperties>
</file>